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48" d="100"/>
          <a:sy n="48" d="100"/>
        </p:scale>
        <p:origin x="12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6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6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7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7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AFF46-0882-1645-AECC-3AD5A3E526D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A3BB-2491-CA4A-9C6F-A9ECE304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9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212" y="-198796"/>
            <a:ext cx="8770382" cy="1470025"/>
          </a:xfrm>
        </p:spPr>
        <p:txBody>
          <a:bodyPr/>
          <a:lstStyle/>
          <a:p>
            <a:r>
              <a:rPr lang="en-US" dirty="0">
                <a:latin typeface="Times"/>
                <a:cs typeface="Times"/>
              </a:rPr>
              <a:t>What do these labels mean to you?</a:t>
            </a:r>
          </a:p>
        </p:txBody>
      </p:sp>
      <p:pic>
        <p:nvPicPr>
          <p:cNvPr id="3" name="Picture 2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72" y="1398632"/>
            <a:ext cx="1855666" cy="1855666"/>
          </a:xfrm>
          <a:prstGeom prst="rect">
            <a:avLst/>
          </a:prstGeom>
        </p:spPr>
      </p:pic>
      <p:pic>
        <p:nvPicPr>
          <p:cNvPr id="5" name="Picture 4" descr="ur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015" y="4684006"/>
            <a:ext cx="1983741" cy="1983741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412" y="4239861"/>
            <a:ext cx="2282409" cy="1436016"/>
          </a:xfrm>
          <a:prstGeom prst="rect">
            <a:avLst/>
          </a:prstGeom>
        </p:spPr>
      </p:pic>
      <p:pic>
        <p:nvPicPr>
          <p:cNvPr id="8" name="Picture 7" descr="ur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" y="2894317"/>
            <a:ext cx="1752600" cy="1752600"/>
          </a:xfrm>
          <a:prstGeom prst="rect">
            <a:avLst/>
          </a:prstGeom>
        </p:spPr>
      </p:pic>
      <p:pic>
        <p:nvPicPr>
          <p:cNvPr id="9" name="Picture 8" descr="ur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19" y="4281000"/>
            <a:ext cx="1710957" cy="1394877"/>
          </a:xfrm>
          <a:prstGeom prst="rect">
            <a:avLst/>
          </a:prstGeom>
        </p:spPr>
      </p:pic>
      <p:pic>
        <p:nvPicPr>
          <p:cNvPr id="10" name="Picture 9" descr="ur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793" y="2312735"/>
            <a:ext cx="1891532" cy="1883125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325" y="2991368"/>
            <a:ext cx="2598980" cy="982628"/>
          </a:xfrm>
          <a:prstGeom prst="rect">
            <a:avLst/>
          </a:prstGeom>
        </p:spPr>
      </p:pic>
      <p:pic>
        <p:nvPicPr>
          <p:cNvPr id="12" name="Picture 11" descr="imgres.pn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10" b="24152"/>
          <a:stretch/>
        </p:blipFill>
        <p:spPr>
          <a:xfrm>
            <a:off x="248212" y="5522637"/>
            <a:ext cx="2142027" cy="1103971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824" y="1160478"/>
            <a:ext cx="2217449" cy="1347408"/>
          </a:xfrm>
          <a:prstGeom prst="rect">
            <a:avLst/>
          </a:prstGeom>
        </p:spPr>
      </p:pic>
      <p:pic>
        <p:nvPicPr>
          <p:cNvPr id="13" name="Picture 12" descr="food-labels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66" r="65918"/>
          <a:stretch/>
        </p:blipFill>
        <p:spPr>
          <a:xfrm>
            <a:off x="6393063" y="5807192"/>
            <a:ext cx="1910448" cy="1050808"/>
          </a:xfrm>
          <a:prstGeom prst="rect">
            <a:avLst/>
          </a:prstGeom>
        </p:spPr>
      </p:pic>
      <p:pic>
        <p:nvPicPr>
          <p:cNvPr id="14" name="Picture 13" descr="imgres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19" y="1271229"/>
            <a:ext cx="2294672" cy="152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0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75" y="274638"/>
            <a:ext cx="8911864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"/>
                <a:cs typeface="Times"/>
              </a:rPr>
              <a:t>Canadian Food Inspection 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5083"/>
          </a:xfrm>
        </p:spPr>
        <p:txBody>
          <a:bodyPr>
            <a:normAutofit/>
          </a:bodyPr>
          <a:lstStyle/>
          <a:p>
            <a:r>
              <a:rPr lang="en-US" dirty="0"/>
              <a:t>The Canadian Food Inspection Agency is dedicated to safeguarding food, animals and plants, which enhances the health and well-being of Canada's people, environment and economy.</a:t>
            </a:r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9302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ON_GM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553" y="1348689"/>
            <a:ext cx="3985041" cy="3180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212" y="6726"/>
            <a:ext cx="8770382" cy="1470025"/>
          </a:xfrm>
        </p:spPr>
        <p:txBody>
          <a:bodyPr/>
          <a:lstStyle/>
          <a:p>
            <a:r>
              <a:rPr lang="en-US" dirty="0">
                <a:latin typeface="Times"/>
                <a:cs typeface="Times"/>
              </a:rPr>
              <a:t>Have you seen these labels?</a:t>
            </a:r>
          </a:p>
        </p:txBody>
      </p:sp>
      <p:pic>
        <p:nvPicPr>
          <p:cNvPr id="4" name="Picture 3" descr="ur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8" y="1758247"/>
            <a:ext cx="3327400" cy="24384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8212" y="5068179"/>
            <a:ext cx="877038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"/>
                <a:cs typeface="Times"/>
              </a:rPr>
              <a:t>Are there any food labels that could be misleading or meaningless?</a:t>
            </a:r>
          </a:p>
        </p:txBody>
      </p:sp>
    </p:spTree>
    <p:extLst>
      <p:ext uri="{BB962C8B-B14F-4D97-AF65-F5344CB8AC3E}">
        <p14:creationId xmlns:p14="http://schemas.microsoft.com/office/powerpoint/2010/main" val="92333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Make 2 piles of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489" y="5046635"/>
            <a:ext cx="4014742" cy="10613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>
                <a:latin typeface="Times"/>
                <a:cs typeface="Times"/>
              </a:rPr>
              <a:t>True non-GMO</a:t>
            </a:r>
          </a:p>
          <a:p>
            <a:pPr marL="0" indent="0" algn="ctr">
              <a:buNone/>
            </a:pPr>
            <a:r>
              <a:rPr lang="en-US" sz="2700" dirty="0">
                <a:latin typeface="Times"/>
                <a:cs typeface="Times"/>
              </a:rPr>
              <a:t> Food Labels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21362" y="5046635"/>
            <a:ext cx="4229444" cy="11958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>
                <a:latin typeface="Times"/>
                <a:cs typeface="Times"/>
              </a:rPr>
              <a:t>Misleading non-GMO</a:t>
            </a:r>
          </a:p>
          <a:p>
            <a:pPr marL="0" indent="0" algn="ctr">
              <a:buFont typeface="Arial"/>
              <a:buNone/>
            </a:pPr>
            <a:r>
              <a:rPr lang="en-US" dirty="0">
                <a:latin typeface="Times"/>
                <a:cs typeface="Times"/>
              </a:rPr>
              <a:t>Food Labels</a:t>
            </a:r>
          </a:p>
          <a:p>
            <a:pPr marL="0" indent="0" algn="ctr">
              <a:buFont typeface="Arial"/>
              <a:buNone/>
            </a:pPr>
            <a:r>
              <a:rPr lang="en-US" sz="2600" dirty="0">
                <a:latin typeface="Times"/>
                <a:cs typeface="Times"/>
              </a:rPr>
              <a:t>“Imposters”</a:t>
            </a:r>
          </a:p>
        </p:txBody>
      </p:sp>
      <p:sp>
        <p:nvSpPr>
          <p:cNvPr id="6" name="Multidocument 5"/>
          <p:cNvSpPr/>
          <p:nvPr/>
        </p:nvSpPr>
        <p:spPr>
          <a:xfrm>
            <a:off x="1178780" y="1914983"/>
            <a:ext cx="2727497" cy="282331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Multidocument 7"/>
          <p:cNvSpPr/>
          <p:nvPr/>
        </p:nvSpPr>
        <p:spPr>
          <a:xfrm>
            <a:off x="5525626" y="1914983"/>
            <a:ext cx="2727497" cy="2823319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"/>
                <a:cs typeface="Times"/>
              </a:rPr>
              <a:t>Crops that have been genetically modified: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508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"/>
                <a:cs typeface="Times"/>
              </a:rPr>
              <a:t>Alfalfa</a:t>
            </a:r>
          </a:p>
          <a:p>
            <a:r>
              <a:rPr lang="en-US" dirty="0">
                <a:latin typeface="Times"/>
                <a:cs typeface="Times"/>
              </a:rPr>
              <a:t>Canola</a:t>
            </a:r>
          </a:p>
          <a:p>
            <a:r>
              <a:rPr lang="en-US" dirty="0">
                <a:latin typeface="Times"/>
                <a:cs typeface="Times"/>
              </a:rPr>
              <a:t>Corn (field and sweet)</a:t>
            </a:r>
          </a:p>
          <a:p>
            <a:r>
              <a:rPr lang="en-US" dirty="0">
                <a:latin typeface="Times"/>
                <a:cs typeface="Times"/>
              </a:rPr>
              <a:t>Cotton</a:t>
            </a:r>
          </a:p>
          <a:p>
            <a:r>
              <a:rPr lang="en-US" dirty="0">
                <a:latin typeface="Times"/>
                <a:cs typeface="Times"/>
              </a:rPr>
              <a:t>Papaya</a:t>
            </a:r>
          </a:p>
          <a:p>
            <a:r>
              <a:rPr lang="en-US" dirty="0">
                <a:latin typeface="Times"/>
                <a:cs typeface="Times"/>
              </a:rPr>
              <a:t>Potatoes</a:t>
            </a:r>
          </a:p>
          <a:p>
            <a:r>
              <a:rPr lang="en-US" dirty="0">
                <a:latin typeface="Times"/>
                <a:cs typeface="Times"/>
              </a:rPr>
              <a:t>Soybeans</a:t>
            </a:r>
          </a:p>
          <a:p>
            <a:r>
              <a:rPr lang="en-US" dirty="0">
                <a:latin typeface="Times"/>
                <a:cs typeface="Times"/>
              </a:rPr>
              <a:t>Squash</a:t>
            </a:r>
          </a:p>
          <a:p>
            <a:r>
              <a:rPr lang="en-US" dirty="0">
                <a:latin typeface="Times"/>
                <a:cs typeface="Times"/>
              </a:rPr>
              <a:t>Sugar Beets</a:t>
            </a:r>
          </a:p>
          <a:p>
            <a:r>
              <a:rPr lang="en-US" dirty="0">
                <a:latin typeface="Times"/>
                <a:cs typeface="Times"/>
              </a:rPr>
              <a:t>Granny Smith Apple</a:t>
            </a:r>
          </a:p>
        </p:txBody>
      </p:sp>
    </p:spTree>
    <p:extLst>
      <p:ext uri="{BB962C8B-B14F-4D97-AF65-F5344CB8AC3E}">
        <p14:creationId xmlns:p14="http://schemas.microsoft.com/office/powerpoint/2010/main" val="200659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503993"/>
              </p:ext>
            </p:extLst>
          </p:nvPr>
        </p:nvGraphicFramePr>
        <p:xfrm>
          <a:off x="1683162" y="71027"/>
          <a:ext cx="5823536" cy="690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791200" imgH="6870700" progId="Word.Document.12">
                  <p:embed/>
                </p:oleObj>
              </mc:Choice>
              <mc:Fallback>
                <p:oleObj name="Document" r:id="rId3" imgW="5791200" imgH="687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3162" y="71027"/>
                        <a:ext cx="5823536" cy="6908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16200000">
            <a:off x="-2257343" y="2811478"/>
            <a:ext cx="627505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GMO Crop Table</a:t>
            </a:r>
          </a:p>
        </p:txBody>
      </p:sp>
    </p:spTree>
    <p:extLst>
      <p:ext uri="{BB962C8B-B14F-4D97-AF65-F5344CB8AC3E}">
        <p14:creationId xmlns:p14="http://schemas.microsoft.com/office/powerpoint/2010/main" val="392524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59" y="274638"/>
            <a:ext cx="4121471" cy="1454202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000090"/>
                </a:solidFill>
                <a:latin typeface="Times"/>
                <a:cs typeface="Times"/>
              </a:rPr>
              <a:t>Bioengineered Crops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2630" cy="5027021"/>
          </a:xfrm>
        </p:spPr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Plants with one or more genetic characteristics that were inserted into the genome using biotechnology.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46738" y="274638"/>
            <a:ext cx="4121471" cy="14542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solidFill>
                  <a:srgbClr val="000090"/>
                </a:solidFill>
                <a:latin typeface="Times"/>
                <a:cs typeface="Times"/>
              </a:rPr>
              <a:t>Bioengineered Crops are NOT: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466" y="1600200"/>
            <a:ext cx="3822630" cy="5027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"/>
                <a:cs typeface="Times"/>
              </a:rPr>
              <a:t>Plants that were improved through artificial selection processes like cross breeding, hybridization, or mutagenesis. </a:t>
            </a:r>
          </a:p>
        </p:txBody>
      </p:sp>
    </p:spTree>
    <p:extLst>
      <p:ext uri="{BB962C8B-B14F-4D97-AF65-F5344CB8AC3E}">
        <p14:creationId xmlns:p14="http://schemas.microsoft.com/office/powerpoint/2010/main" val="96030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9041" y="794465"/>
            <a:ext cx="5748655" cy="53143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32835" y="794465"/>
            <a:ext cx="5748655" cy="53143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4"/>
          <p:cNvSpPr txBox="1"/>
          <p:nvPr/>
        </p:nvSpPr>
        <p:spPr>
          <a:xfrm>
            <a:off x="1240472" y="1103297"/>
            <a:ext cx="3086100" cy="5715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"/>
                <a:ea typeface="ＭＳ 明朝"/>
                <a:cs typeface="Times"/>
              </a:rPr>
              <a:t>Growing a Bioengineered Crop</a:t>
            </a:r>
            <a:endParaRPr lang="en-US" sz="1200" dirty="0">
              <a:effectLst/>
              <a:latin typeface="Times"/>
              <a:ea typeface="ＭＳ 明朝"/>
              <a:cs typeface="Times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4741180" y="1118826"/>
            <a:ext cx="3086100" cy="5715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imes"/>
                <a:ea typeface="ＭＳ 明朝"/>
                <a:cs typeface="Times"/>
              </a:rPr>
              <a:t>Growing a non-Bioengineered Crop</a:t>
            </a:r>
            <a:endParaRPr lang="en-US" sz="1200" dirty="0">
              <a:effectLst/>
              <a:latin typeface="Times"/>
              <a:ea typeface="ＭＳ 明朝"/>
              <a:cs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3271" y="1575939"/>
            <a:ext cx="3255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90"/>
                </a:solidFill>
                <a:latin typeface="Times"/>
                <a:cs typeface="Times"/>
              </a:rPr>
              <a:t>Desired traits can be identified. It may take a significant amount of time (decades) to find.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3495" y="1742503"/>
            <a:ext cx="1803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90"/>
                </a:solidFill>
                <a:latin typeface="Times"/>
                <a:cs typeface="Times"/>
              </a:rPr>
              <a:t>Desired traits can be identified and perpetuated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79147" y="1557836"/>
            <a:ext cx="2920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90"/>
                </a:solidFill>
                <a:latin typeface="Times"/>
                <a:cs typeface="Times"/>
              </a:rPr>
              <a:t>Desired traits can be fairly  quickly identified </a:t>
            </a:r>
            <a:r>
              <a:rPr lang="en-US" sz="800" dirty="0">
                <a:solidFill>
                  <a:srgbClr val="000090"/>
                </a:solidFill>
                <a:latin typeface="Times"/>
                <a:cs typeface="Times"/>
              </a:rPr>
              <a:t>(&lt;10 years)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9180" y="2885871"/>
            <a:ext cx="3063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"/>
                <a:cs typeface="Times"/>
              </a:rPr>
              <a:t>Plants can become genetically resistant to disease or pests.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7682" y="4247253"/>
            <a:ext cx="2817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Times"/>
                <a:cs typeface="Times"/>
              </a:rPr>
              <a:t>Scientists can find a single specific trait and insert it into the DNA.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4048" y="4247253"/>
            <a:ext cx="3144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4F6228"/>
                </a:solidFill>
                <a:latin typeface="Times"/>
                <a:cs typeface="Times"/>
              </a:rPr>
              <a:t>Desired traits cannot be perpetuated individually.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67625" y="2885871"/>
            <a:ext cx="2990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632523"/>
                </a:solidFill>
                <a:latin typeface="Times"/>
                <a:cs typeface="Times"/>
              </a:rPr>
              <a:t>Disease and pests are controlled with chemicals or other cultivation practices.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26102" y="4086200"/>
            <a:ext cx="2187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"/>
                <a:cs typeface="Times"/>
              </a:rPr>
              <a:t>Safety and nutrition of plant is equal.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20918" y="3110252"/>
            <a:ext cx="2546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"/>
                <a:cs typeface="Times"/>
              </a:rPr>
              <a:t>Life cycle and growth of plant is equivalent</a:t>
            </a:r>
          </a:p>
        </p:txBody>
      </p:sp>
    </p:spTree>
    <p:extLst>
      <p:ext uri="{BB962C8B-B14F-4D97-AF65-F5344CB8AC3E}">
        <p14:creationId xmlns:p14="http://schemas.microsoft.com/office/powerpoint/2010/main" val="35382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"/>
                <a:cs typeface="Times"/>
              </a:rPr>
              <a:t>Bioengineering Regulation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5083"/>
          </a:xfrm>
        </p:spPr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It takes many years for a new GM crop to be developed, tested, and finally approved for commercial release.</a:t>
            </a:r>
          </a:p>
          <a:p>
            <a:r>
              <a:rPr lang="en-US" dirty="0">
                <a:latin typeface="Times"/>
                <a:cs typeface="Times"/>
              </a:rPr>
              <a:t>Prior to the release of a new GM crop it is tested and monitored by the following agencies</a:t>
            </a:r>
          </a:p>
          <a:p>
            <a:pPr lvl="1"/>
            <a:r>
              <a:rPr lang="en-US" dirty="0">
                <a:latin typeface="Times"/>
                <a:cs typeface="Times"/>
              </a:rPr>
              <a:t>Health Canada</a:t>
            </a:r>
          </a:p>
          <a:p>
            <a:pPr lvl="1"/>
            <a:r>
              <a:rPr lang="en-US" dirty="0">
                <a:latin typeface="Times"/>
                <a:cs typeface="Times"/>
              </a:rPr>
              <a:t>Canadian Food Inspection Agency (CFIA)</a:t>
            </a:r>
          </a:p>
        </p:txBody>
      </p:sp>
    </p:spTree>
    <p:extLst>
      <p:ext uri="{BB962C8B-B14F-4D97-AF65-F5344CB8AC3E}">
        <p14:creationId xmlns:p14="http://schemas.microsoft.com/office/powerpoint/2010/main" val="5091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"/>
                <a:cs typeface="Times"/>
              </a:rPr>
              <a:t>Health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5083"/>
          </a:xfrm>
        </p:spPr>
        <p:txBody>
          <a:bodyPr>
            <a:normAutofit/>
          </a:bodyPr>
          <a:lstStyle/>
          <a:p>
            <a:r>
              <a:rPr lang="en-US" dirty="0">
                <a:latin typeface="Times"/>
                <a:cs typeface="Times"/>
              </a:rPr>
              <a:t>All novel GM foods must be tested to ensure they are as safe and nutritious as food currently sold in Canada</a:t>
            </a:r>
          </a:p>
          <a:p>
            <a:r>
              <a:rPr lang="en-US" dirty="0">
                <a:latin typeface="Times"/>
                <a:cs typeface="Times"/>
              </a:rPr>
              <a:t>	Requirement include:</a:t>
            </a:r>
          </a:p>
          <a:p>
            <a:pPr lvl="1"/>
            <a:r>
              <a:rPr lang="en-US" dirty="0">
                <a:latin typeface="Times"/>
                <a:cs typeface="Times"/>
              </a:rPr>
              <a:t>Microbiological and chemical safety</a:t>
            </a:r>
          </a:p>
          <a:p>
            <a:pPr lvl="1"/>
            <a:r>
              <a:rPr lang="en-US" dirty="0">
                <a:latin typeface="Times"/>
                <a:cs typeface="Times"/>
              </a:rPr>
              <a:t>Potential allergic reactions</a:t>
            </a:r>
          </a:p>
          <a:p>
            <a:pPr lvl="1"/>
            <a:r>
              <a:rPr lang="en-US" dirty="0">
                <a:latin typeface="Times"/>
                <a:cs typeface="Times"/>
              </a:rPr>
              <a:t>Possibility of introducing new toxins into the food</a:t>
            </a:r>
          </a:p>
          <a:p>
            <a:pPr lvl="1"/>
            <a:r>
              <a:rPr lang="en-US" dirty="0">
                <a:latin typeface="Times"/>
                <a:cs typeface="Times"/>
              </a:rPr>
              <a:t>Development of the food including genetic changes</a:t>
            </a:r>
          </a:p>
          <a:p>
            <a:pPr lvl="1"/>
            <a:r>
              <a:rPr lang="en-US" dirty="0">
                <a:latin typeface="Times"/>
                <a:cs typeface="Times"/>
              </a:rPr>
              <a:t>Nutritional content</a:t>
            </a:r>
          </a:p>
          <a:p>
            <a:pPr lvl="1"/>
            <a:endParaRPr lang="en-US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7356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354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明朝</vt:lpstr>
      <vt:lpstr>Arial</vt:lpstr>
      <vt:lpstr>Calibri</vt:lpstr>
      <vt:lpstr>Times</vt:lpstr>
      <vt:lpstr>Office Theme</vt:lpstr>
      <vt:lpstr>Document</vt:lpstr>
      <vt:lpstr>What do these labels mean to you?</vt:lpstr>
      <vt:lpstr>Have you seen these labels?</vt:lpstr>
      <vt:lpstr>Make 2 piles of cards</vt:lpstr>
      <vt:lpstr>Crops that have been genetically modified:</vt:lpstr>
      <vt:lpstr>GMO Crop Table</vt:lpstr>
      <vt:lpstr>Bioengineered Crops are:</vt:lpstr>
      <vt:lpstr>PowerPoint Presentation</vt:lpstr>
      <vt:lpstr>Bioengineering Regulation Process</vt:lpstr>
      <vt:lpstr>Health Canada</vt:lpstr>
      <vt:lpstr>Canadian Food Inspection Agency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these labels mean to you?</dc:title>
  <dc:creator>Andrea Gardner</dc:creator>
  <cp:lastModifiedBy>Audrey VanAalst</cp:lastModifiedBy>
  <cp:revision>23</cp:revision>
  <dcterms:created xsi:type="dcterms:W3CDTF">2016-03-18T13:29:02Z</dcterms:created>
  <dcterms:modified xsi:type="dcterms:W3CDTF">2023-06-02T21:47:55Z</dcterms:modified>
</cp:coreProperties>
</file>