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4" r:id="rId9"/>
    <p:sldId id="263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37" autoAdjust="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A7FB83C-5E60-4413-A1A1-6898A6A0EE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22FEB-A453-41E4-A481-E5098C6364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8BEF7-398E-40DF-BC49-D42C82D11A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6C355-0D37-47EC-8E6A-A760D2189F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15673-E9F9-4AE9-860D-BC2E1D738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AFFAA-AED0-47CC-8BE7-6D444E01EC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ED219-0529-48BB-A699-A91B0D03C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9BD38-94C3-4160-BECB-EA595CD3BE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0668C-EFCB-46E9-89D1-B67C03579C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9C911-301F-4D05-914F-6652C8CDF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9AAE3-4187-46C0-8A70-6985A24FF2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5471554-6B93-41AE-8975-DCADC7370E3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371600"/>
          </a:xfrm>
        </p:spPr>
        <p:txBody>
          <a:bodyPr/>
          <a:lstStyle/>
          <a:p>
            <a:r>
              <a:rPr lang="en-US" sz="4800" dirty="0" smtClean="0">
                <a:latin typeface="Accord Heavy SF" pitchFamily="34" charset="0"/>
              </a:rPr>
              <a:t>Food Safety</a:t>
            </a:r>
            <a:endParaRPr lang="en-US" sz="4800" dirty="0">
              <a:latin typeface="Accord Heavy SF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90800"/>
            <a:ext cx="2514600" cy="609600"/>
          </a:xfrm>
        </p:spPr>
        <p:txBody>
          <a:bodyPr/>
          <a:lstStyle/>
          <a:p>
            <a:r>
              <a:rPr lang="en-US" sz="2400" dirty="0" smtClean="0"/>
              <a:t>Just FACS</a:t>
            </a:r>
          </a:p>
          <a:p>
            <a:endParaRPr lang="en-US" dirty="0"/>
          </a:p>
        </p:txBody>
      </p:sp>
      <p:pic>
        <p:nvPicPr>
          <p:cNvPr id="31748" name="Picture 4" descr="C:\Documents and Settings\Mrs. Jefferson\Local Settings\Temporary Internet Files\Content.IE5\HLRCMBFN\MC90035905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762" y="2590800"/>
            <a:ext cx="4200180" cy="38002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5867400" cy="4724400"/>
          </a:xfrm>
        </p:spPr>
        <p:txBody>
          <a:bodyPr/>
          <a:lstStyle/>
          <a:p>
            <a:r>
              <a:rPr lang="en-US" sz="2400" dirty="0" smtClean="0"/>
              <a:t>Do not allow foods to sit out longer than 2 hours.</a:t>
            </a:r>
          </a:p>
          <a:p>
            <a:pPr lvl="1"/>
            <a:r>
              <a:rPr lang="en-US" sz="2000" dirty="0" smtClean="0"/>
              <a:t>Divide larger amounts of food into small portions to chill faster.</a:t>
            </a:r>
          </a:p>
          <a:p>
            <a:r>
              <a:rPr lang="en-US" sz="2400" dirty="0" smtClean="0"/>
              <a:t>Refrigerators should be kept at 40 degrees Fahrenheit or below.</a:t>
            </a:r>
          </a:p>
          <a:p>
            <a:r>
              <a:rPr lang="en-US" sz="2400" dirty="0" smtClean="0"/>
              <a:t>Freezers should be kept at 0 degrees or below</a:t>
            </a:r>
          </a:p>
          <a:p>
            <a:r>
              <a:rPr lang="en-US" sz="2400" dirty="0" smtClean="0"/>
              <a:t>Thaw foods in refrigerator, cold water or the refrigerator</a:t>
            </a:r>
          </a:p>
          <a:p>
            <a:r>
              <a:rPr lang="en-US" sz="2400" dirty="0" smtClean="0"/>
              <a:t>When in doubt </a:t>
            </a:r>
            <a:r>
              <a:rPr lang="en-US" sz="2400" u="sng" dirty="0" smtClean="0"/>
              <a:t>“Throw it Out!”</a:t>
            </a:r>
          </a:p>
          <a:p>
            <a:endParaRPr lang="en-US" dirty="0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5745551" y="1752600"/>
          <a:ext cx="3126435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1" name="Picture (32-bit)" r:id="rId3" imgW="2324160" imgH="3228840" progId="">
                  <p:embed/>
                </p:oleObj>
              </mc:Choice>
              <mc:Fallback>
                <p:oleObj name="Picture (32-bit)" r:id="rId3" imgW="2324160" imgH="32288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5551" y="1752600"/>
                        <a:ext cx="3126435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reate a poster demonstrating ways to safeguard food in the kitchen.  </a:t>
            </a:r>
            <a:endParaRPr lang="en-US" dirty="0"/>
          </a:p>
          <a:p>
            <a:pPr lvl="1"/>
            <a:r>
              <a:rPr lang="en-US" dirty="0" smtClean="0"/>
              <a:t>Use drawings or cut outs from magazines.</a:t>
            </a:r>
            <a:endParaRPr lang="en-US" dirty="0"/>
          </a:p>
        </p:txBody>
      </p:sp>
      <p:pic>
        <p:nvPicPr>
          <p:cNvPr id="38914" name="Picture 2" descr="C:\Documents and Settings\Mrs. Jefferson\Local Settings\Temporary Internet Files\Content.IE5\HLRCMBFN\MC9000573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836915"/>
            <a:ext cx="2759964" cy="4021085"/>
          </a:xfrm>
          <a:prstGeom prst="rect">
            <a:avLst/>
          </a:prstGeom>
          <a:noFill/>
        </p:spPr>
      </p:pic>
      <p:pic>
        <p:nvPicPr>
          <p:cNvPr id="38915" name="Picture 3" descr="C:\Documents and Settings\Mrs. Jefferson\Local Settings\Temporary Internet Files\Content.IE5\ON7YLQ0C\MC90007876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28600"/>
            <a:ext cx="1900237" cy="1677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foodborne illness?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Sickness caused by eating food that contains a harmful substance.</a:t>
            </a:r>
            <a:endParaRPr lang="en-US" dirty="0"/>
          </a:p>
        </p:txBody>
      </p:sp>
      <p:pic>
        <p:nvPicPr>
          <p:cNvPr id="32770" name="Picture 2" descr="C:\Documents and Settings\Mrs. Jefferson\Local Settings\Temporary Internet Files\Content.IE5\ON7YLQ0C\MC9003317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895600"/>
            <a:ext cx="3717203" cy="3626617"/>
          </a:xfrm>
          <a:prstGeom prst="rect">
            <a:avLst/>
          </a:prstGeom>
          <a:noFill/>
        </p:spPr>
      </p:pic>
      <p:pic>
        <p:nvPicPr>
          <p:cNvPr id="32771" name="Picture 3" descr="C:\Documents and Settings\Mrs. Jefferson\Local Settings\Temporary Internet Files\Content.IE5\D225MLHO\MC9004324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152400"/>
            <a:ext cx="1241425" cy="1144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is potentially at risk for food-borne illness, but the following groups are at higher risk than others:</a:t>
            </a:r>
          </a:p>
          <a:p>
            <a:pPr lvl="1"/>
            <a:r>
              <a:rPr lang="en-US" dirty="0" smtClean="0"/>
              <a:t>Children</a:t>
            </a:r>
          </a:p>
          <a:p>
            <a:pPr lvl="1"/>
            <a:r>
              <a:rPr lang="en-US" dirty="0" smtClean="0"/>
              <a:t>Pregnant women</a:t>
            </a:r>
          </a:p>
          <a:p>
            <a:pPr lvl="1"/>
            <a:r>
              <a:rPr lang="en-US" dirty="0" smtClean="0"/>
              <a:t>Seniors</a:t>
            </a:r>
          </a:p>
          <a:p>
            <a:pPr lvl="1"/>
            <a:r>
              <a:rPr lang="en-US" dirty="0" smtClean="0"/>
              <a:t>Individuals with compromised immune systems</a:t>
            </a:r>
          </a:p>
          <a:p>
            <a:pPr lvl="2"/>
            <a:r>
              <a:rPr lang="en-US" dirty="0" smtClean="0"/>
              <a:t>Medications that weaken natural immunity</a:t>
            </a:r>
          </a:p>
          <a:p>
            <a:endParaRPr lang="en-US" dirty="0"/>
          </a:p>
        </p:txBody>
      </p:sp>
      <p:pic>
        <p:nvPicPr>
          <p:cNvPr id="34818" name="Picture 2" descr="C:\Documents and Settings\Mrs. Jefferson\Local Settings\Temporary Internet Files\Content.IE5\HLRCMBFN\MC90034710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0"/>
            <a:ext cx="1069848" cy="1981200"/>
          </a:xfrm>
          <a:prstGeom prst="rect">
            <a:avLst/>
          </a:prstGeom>
          <a:noFill/>
        </p:spPr>
      </p:pic>
      <p:pic>
        <p:nvPicPr>
          <p:cNvPr id="34819" name="Picture 3" descr="C:\Documents and Settings\Mrs. Jefferson\Local Settings\Temporary Internet Files\Content.IE5\ON7YLQ0C\MC90044556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"/>
            <a:ext cx="1447800" cy="1828800"/>
          </a:xfrm>
          <a:prstGeom prst="rect">
            <a:avLst/>
          </a:prstGeom>
          <a:noFill/>
        </p:spPr>
      </p:pic>
      <p:pic>
        <p:nvPicPr>
          <p:cNvPr id="34820" name="Picture 4" descr="C:\Documents and Settings\Mrs. Jefferson\Local Settings\Temporary Internet Files\Content.IE5\KXGHX12P\MC90001456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0"/>
            <a:ext cx="990600" cy="2415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Bacteria Diseases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1818640"/>
          <a:ext cx="8001000" cy="466852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633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7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Bacteria/Disease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Common Sources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Campylobacteriosis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Contaminated water;</a:t>
                      </a:r>
                      <a:r>
                        <a:rPr lang="en-US" baseline="0" dirty="0" smtClean="0"/>
                        <a:t> unpasteurized milk; undercooked meat, poultry and seafood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Botulism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Improperly processed, home-canned</a:t>
                      </a:r>
                      <a:r>
                        <a:rPr lang="en-US" baseline="0" dirty="0" smtClean="0"/>
                        <a:t> and commercially canned foods; vacuum packed or tightly wrapped foods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E. coli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Unchlorinated</a:t>
                      </a:r>
                      <a:r>
                        <a:rPr lang="en-US" dirty="0" smtClean="0"/>
                        <a:t> water, raw or rare ground beef; unwashed</a:t>
                      </a:r>
                      <a:r>
                        <a:rPr lang="en-US" baseline="0" dirty="0" smtClean="0"/>
                        <a:t> produce; unpasteurized milk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Salmonella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Raw or undercooked poultry, eggs, meat</a:t>
                      </a:r>
                      <a:r>
                        <a:rPr lang="en-US" baseline="0" dirty="0" smtClean="0"/>
                        <a:t> and seafood; unpasteurized milk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Staphylococcus aureus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Prepared foods left too long at room temperature.</a:t>
                      </a:r>
                      <a:r>
                        <a:rPr lang="en-US" baseline="0" dirty="0" smtClean="0"/>
                        <a:t>  Meat, poultry, egg products and such mixtures as tuna, chicken, potato and egg salad; cream filled pastries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Safety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 safety means keeping food safe to eat by following proper food handling and cooking practices.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3795" name="Picture 3" descr="C:\Documents and Settings\Mrs. Jefferson\Local Settings\Temporary Internet Files\Content.IE5\KXGHX12P\MC90008996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276600"/>
            <a:ext cx="2765834" cy="32282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Steps to Food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Clean</a:t>
            </a:r>
          </a:p>
          <a:p>
            <a:r>
              <a:rPr lang="en-US" dirty="0" smtClean="0"/>
              <a:t>Separate</a:t>
            </a:r>
          </a:p>
          <a:p>
            <a:r>
              <a:rPr lang="en-US" dirty="0" smtClean="0"/>
              <a:t>Cook</a:t>
            </a:r>
          </a:p>
          <a:p>
            <a:r>
              <a:rPr lang="en-US" dirty="0" smtClean="0"/>
              <a:t>Chill</a:t>
            </a:r>
            <a:endParaRPr lang="en-US" dirty="0"/>
          </a:p>
        </p:txBody>
      </p:sp>
      <p:pic>
        <p:nvPicPr>
          <p:cNvPr id="5" name="Picture 5" descr="C:\ART\info_kit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712719"/>
            <a:ext cx="3733799" cy="4496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Personal Hygiene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Wash hands in warm, soapy water</a:t>
            </a:r>
          </a:p>
          <a:p>
            <a:pPr lvl="1"/>
            <a:r>
              <a:rPr lang="en-US" dirty="0" smtClean="0"/>
              <a:t>20-second scrub</a:t>
            </a:r>
          </a:p>
          <a:p>
            <a:r>
              <a:rPr lang="en-US" dirty="0" smtClean="0"/>
              <a:t>Wash before and after preparing food in the kitchen.</a:t>
            </a:r>
          </a:p>
          <a:p>
            <a:r>
              <a:rPr lang="en-US" dirty="0" smtClean="0"/>
              <a:t>Cover coughs and sneezes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Kitchen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Clean and sanitize all surfaces and utensils in hot, sudsy water.</a:t>
            </a:r>
          </a:p>
          <a:p>
            <a:r>
              <a:rPr lang="en-US" dirty="0" smtClean="0"/>
              <a:t>Change dish towels often</a:t>
            </a:r>
          </a:p>
          <a:p>
            <a:r>
              <a:rPr lang="en-US" dirty="0" smtClean="0"/>
              <a:t>Dispose of garbage promptly</a:t>
            </a:r>
            <a:endParaRPr lang="en-US" dirty="0"/>
          </a:p>
        </p:txBody>
      </p:sp>
      <p:pic>
        <p:nvPicPr>
          <p:cNvPr id="35842" name="Picture 2" descr="C:\Documents and Settings\Mrs. Jefferson\Local Settings\Temporary Internet Files\Content.IE5\HLRCMBFN\MC90044180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648200"/>
            <a:ext cx="2209800" cy="2209800"/>
          </a:xfrm>
          <a:prstGeom prst="rect">
            <a:avLst/>
          </a:prstGeom>
          <a:noFill/>
        </p:spPr>
      </p:pic>
      <p:pic>
        <p:nvPicPr>
          <p:cNvPr id="35843" name="Picture 3" descr="C:\Documents and Settings\Mrs. Jefferson\Local Settings\Temporary Internet Files\Content.IE5\ON7YLQ0C\MC90029017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930062"/>
            <a:ext cx="2895600" cy="1927938"/>
          </a:xfrm>
          <a:prstGeom prst="rect">
            <a:avLst/>
          </a:prstGeom>
          <a:noFill/>
        </p:spPr>
      </p:pic>
      <p:pic>
        <p:nvPicPr>
          <p:cNvPr id="35844" name="Picture 4" descr="C:\Documents and Settings\Mrs. Jefferson\Local Settings\Temporary Internet Files\Content.IE5\D225MLHO\MC900438788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0"/>
            <a:ext cx="1411224" cy="14844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01000" cy="1216025"/>
          </a:xfrm>
        </p:spPr>
        <p:txBody>
          <a:bodyPr/>
          <a:lstStyle/>
          <a:p>
            <a:r>
              <a:rPr lang="en-US" dirty="0" smtClean="0"/>
              <a:t>Separate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752600"/>
            <a:ext cx="8001000" cy="4267200"/>
          </a:xfrm>
        </p:spPr>
        <p:txBody>
          <a:bodyPr/>
          <a:lstStyle/>
          <a:p>
            <a:r>
              <a:rPr lang="en-US" dirty="0" smtClean="0"/>
              <a:t>Separate cooked and ready-to-eat foods from raw foods.</a:t>
            </a:r>
          </a:p>
          <a:p>
            <a:r>
              <a:rPr lang="en-US" dirty="0" smtClean="0"/>
              <a:t>Do not taste and cook with the same spoon.</a:t>
            </a:r>
          </a:p>
          <a:p>
            <a:r>
              <a:rPr lang="en-US" dirty="0" smtClean="0"/>
              <a:t>Never use the same utensil, cutting board, or plate for raw and cooked foods.</a:t>
            </a:r>
          </a:p>
          <a:p>
            <a:pPr lvl="1"/>
            <a:r>
              <a:rPr lang="en-US" dirty="0" smtClean="0"/>
              <a:t>This step prevents cross-contamination which occurs when harmful bacteria spread from one food to another. </a:t>
            </a:r>
          </a:p>
          <a:p>
            <a:endParaRPr lang="en-US" dirty="0"/>
          </a:p>
        </p:txBody>
      </p:sp>
      <p:pic>
        <p:nvPicPr>
          <p:cNvPr id="36868" name="Picture 4" descr="C:\Documents and Settings\Mrs. Jefferson\Local Settings\Temporary Internet Files\Content.IE5\ON7YLQ0C\MC90034742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152400"/>
            <a:ext cx="1185977" cy="18150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4876800" cy="47244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tx2"/>
                </a:solidFill>
              </a:rPr>
              <a:t>Cooking raw meat, poultry, seafood, and eggs to a safe internal temperature can kill harmful bacteria.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Use a thermometer to check food temperatures.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Do not taste uncooked or partially cooked dishes.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Reheat foods thoroughly to 165 degrees F.</a:t>
            </a:r>
          </a:p>
          <a:p>
            <a:endParaRPr lang="en-US" sz="2400" dirty="0"/>
          </a:p>
        </p:txBody>
      </p:sp>
      <p:pic>
        <p:nvPicPr>
          <p:cNvPr id="10" name="Content Placeholder 9" descr="http://www.fsis.usda.gov/oa/pubs/cfg/Color/jpg/07-dangerzon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1684" y="457200"/>
            <a:ext cx="3750840" cy="6019800"/>
          </a:xfrm>
          <a:prstGeom prst="rect">
            <a:avLst/>
          </a:prstGeom>
          <a:solidFill>
            <a:schemeClr val="hlink"/>
          </a:solidFill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file design template">
  <a:themeElements>
    <a:clrScheme name="Office Them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Office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ffice Them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 design template</Template>
  <TotalTime>83</TotalTime>
  <Words>417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Accord Heavy SF</vt:lpstr>
      <vt:lpstr>Times New Roman</vt:lpstr>
      <vt:lpstr>Verdana</vt:lpstr>
      <vt:lpstr>Wingdings</vt:lpstr>
      <vt:lpstr>Profile design template</vt:lpstr>
      <vt:lpstr>Picture (32-bit)</vt:lpstr>
      <vt:lpstr>Food Safety</vt:lpstr>
      <vt:lpstr>What is a foodborne illness?</vt:lpstr>
      <vt:lpstr>At Risk</vt:lpstr>
      <vt:lpstr>Some Bacteria Diseases</vt:lpstr>
      <vt:lpstr>Food Safety definition</vt:lpstr>
      <vt:lpstr>Four Steps to Food Safety</vt:lpstr>
      <vt:lpstr>Clean</vt:lpstr>
      <vt:lpstr>Separate</vt:lpstr>
      <vt:lpstr>Cook</vt:lpstr>
      <vt:lpstr>Chill</vt:lpstr>
      <vt:lpstr>Poster Activity</vt:lpstr>
    </vt:vector>
  </TitlesOfParts>
  <Manager/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Safety</dc:title>
  <dc:subject/>
  <dc:creator>tjefferson</dc:creator>
  <cp:keywords/>
  <dc:description/>
  <cp:lastModifiedBy>Windows User</cp:lastModifiedBy>
  <cp:revision>2</cp:revision>
  <cp:lastPrinted>1601-01-01T00:00:00Z</cp:lastPrinted>
  <dcterms:created xsi:type="dcterms:W3CDTF">2010-09-28T19:18:40Z</dcterms:created>
  <dcterms:modified xsi:type="dcterms:W3CDTF">2021-09-07T18:09:36Z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TC102037851033</vt:lpwstr>
  </property>
</Properties>
</file>