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35"/>
  </p:notesMasterIdLst>
  <p:handoutMasterIdLst>
    <p:handoutMasterId r:id="rId36"/>
  </p:handoutMasterIdLst>
  <p:sldIdLst>
    <p:sldId id="256" r:id="rId2"/>
    <p:sldId id="289" r:id="rId3"/>
    <p:sldId id="259" r:id="rId4"/>
    <p:sldId id="258" r:id="rId5"/>
    <p:sldId id="274" r:id="rId6"/>
    <p:sldId id="260" r:id="rId7"/>
    <p:sldId id="261" r:id="rId8"/>
    <p:sldId id="262" r:id="rId9"/>
    <p:sldId id="263" r:id="rId10"/>
    <p:sldId id="267" r:id="rId11"/>
    <p:sldId id="268" r:id="rId12"/>
    <p:sldId id="264" r:id="rId13"/>
    <p:sldId id="265" r:id="rId14"/>
    <p:sldId id="266" r:id="rId15"/>
    <p:sldId id="269" r:id="rId16"/>
    <p:sldId id="270" r:id="rId17"/>
    <p:sldId id="271" r:id="rId18"/>
    <p:sldId id="282" r:id="rId19"/>
    <p:sldId id="280" r:id="rId20"/>
    <p:sldId id="283" r:id="rId21"/>
    <p:sldId id="281" r:id="rId22"/>
    <p:sldId id="284" r:id="rId23"/>
    <p:sldId id="272" r:id="rId24"/>
    <p:sldId id="273" r:id="rId25"/>
    <p:sldId id="285" r:id="rId26"/>
    <p:sldId id="286" r:id="rId27"/>
    <p:sldId id="287" r:id="rId28"/>
    <p:sldId id="288" r:id="rId29"/>
    <p:sldId id="275" r:id="rId30"/>
    <p:sldId id="276" r:id="rId31"/>
    <p:sldId id="277" r:id="rId32"/>
    <p:sldId id="278" r:id="rId33"/>
    <p:sldId id="279" r:id="rId34"/>
  </p:sldIdLst>
  <p:sldSz cx="9144000" cy="6858000" type="screen4x3"/>
  <p:notesSz cx="6858000" cy="9144000"/>
  <p:defaultTextStyle>
    <a:defPPr>
      <a:defRPr lang="en-US"/>
    </a:defPPr>
    <a:lvl1pPr algn="l" rtl="0" fontAlgn="base">
      <a:spcBef>
        <a:spcPct val="0"/>
      </a:spcBef>
      <a:spcAft>
        <a:spcPct val="0"/>
      </a:spcAft>
      <a:defRPr sz="1600" b="1" kern="1200">
        <a:solidFill>
          <a:srgbClr val="FA4E19"/>
        </a:solidFill>
        <a:latin typeface="Arial" charset="0"/>
        <a:ea typeface="+mn-ea"/>
        <a:cs typeface="+mn-cs"/>
      </a:defRPr>
    </a:lvl1pPr>
    <a:lvl2pPr marL="457200" algn="l" rtl="0" fontAlgn="base">
      <a:spcBef>
        <a:spcPct val="0"/>
      </a:spcBef>
      <a:spcAft>
        <a:spcPct val="0"/>
      </a:spcAft>
      <a:defRPr sz="1600" b="1" kern="1200">
        <a:solidFill>
          <a:srgbClr val="FA4E19"/>
        </a:solidFill>
        <a:latin typeface="Arial" charset="0"/>
        <a:ea typeface="+mn-ea"/>
        <a:cs typeface="+mn-cs"/>
      </a:defRPr>
    </a:lvl2pPr>
    <a:lvl3pPr marL="914400" algn="l" rtl="0" fontAlgn="base">
      <a:spcBef>
        <a:spcPct val="0"/>
      </a:spcBef>
      <a:spcAft>
        <a:spcPct val="0"/>
      </a:spcAft>
      <a:defRPr sz="1600" b="1" kern="1200">
        <a:solidFill>
          <a:srgbClr val="FA4E19"/>
        </a:solidFill>
        <a:latin typeface="Arial" charset="0"/>
        <a:ea typeface="+mn-ea"/>
        <a:cs typeface="+mn-cs"/>
      </a:defRPr>
    </a:lvl3pPr>
    <a:lvl4pPr marL="1371600" algn="l" rtl="0" fontAlgn="base">
      <a:spcBef>
        <a:spcPct val="0"/>
      </a:spcBef>
      <a:spcAft>
        <a:spcPct val="0"/>
      </a:spcAft>
      <a:defRPr sz="1600" b="1" kern="1200">
        <a:solidFill>
          <a:srgbClr val="FA4E19"/>
        </a:solidFill>
        <a:latin typeface="Arial" charset="0"/>
        <a:ea typeface="+mn-ea"/>
        <a:cs typeface="+mn-cs"/>
      </a:defRPr>
    </a:lvl4pPr>
    <a:lvl5pPr marL="1828800" algn="l" rtl="0" fontAlgn="base">
      <a:spcBef>
        <a:spcPct val="0"/>
      </a:spcBef>
      <a:spcAft>
        <a:spcPct val="0"/>
      </a:spcAft>
      <a:defRPr sz="1600" b="1" kern="1200">
        <a:solidFill>
          <a:srgbClr val="FA4E19"/>
        </a:solidFill>
        <a:latin typeface="Arial" charset="0"/>
        <a:ea typeface="+mn-ea"/>
        <a:cs typeface="+mn-cs"/>
      </a:defRPr>
    </a:lvl5pPr>
    <a:lvl6pPr marL="2286000" algn="l" defTabSz="914400" rtl="0" eaLnBrk="1" latinLnBrk="0" hangingPunct="1">
      <a:defRPr sz="1600" b="1" kern="1200">
        <a:solidFill>
          <a:srgbClr val="FA4E19"/>
        </a:solidFill>
        <a:latin typeface="Arial" charset="0"/>
        <a:ea typeface="+mn-ea"/>
        <a:cs typeface="+mn-cs"/>
      </a:defRPr>
    </a:lvl6pPr>
    <a:lvl7pPr marL="2743200" algn="l" defTabSz="914400" rtl="0" eaLnBrk="1" latinLnBrk="0" hangingPunct="1">
      <a:defRPr sz="1600" b="1" kern="1200">
        <a:solidFill>
          <a:srgbClr val="FA4E19"/>
        </a:solidFill>
        <a:latin typeface="Arial" charset="0"/>
        <a:ea typeface="+mn-ea"/>
        <a:cs typeface="+mn-cs"/>
      </a:defRPr>
    </a:lvl7pPr>
    <a:lvl8pPr marL="3200400" algn="l" defTabSz="914400" rtl="0" eaLnBrk="1" latinLnBrk="0" hangingPunct="1">
      <a:defRPr sz="1600" b="1" kern="1200">
        <a:solidFill>
          <a:srgbClr val="FA4E19"/>
        </a:solidFill>
        <a:latin typeface="Arial" charset="0"/>
        <a:ea typeface="+mn-ea"/>
        <a:cs typeface="+mn-cs"/>
      </a:defRPr>
    </a:lvl8pPr>
    <a:lvl9pPr marL="3657600" algn="l" defTabSz="914400" rtl="0" eaLnBrk="1" latinLnBrk="0" hangingPunct="1">
      <a:defRPr sz="1600" b="1" kern="1200">
        <a:solidFill>
          <a:srgbClr val="FA4E19"/>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844A"/>
    <a:srgbClr val="5DA31E"/>
    <a:srgbClr val="FA4E19"/>
    <a:srgbClr val="000000"/>
    <a:srgbClr val="187534"/>
    <a:srgbClr val="1822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7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endParaRPr lang="en-US" altLang="en-US"/>
          </a:p>
        </p:txBody>
      </p:sp>
      <p:sp>
        <p:nvSpPr>
          <p:cNvPr id="409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ltLang="en-US"/>
          </a:p>
        </p:txBody>
      </p:sp>
      <p:sp>
        <p:nvSpPr>
          <p:cNvPr id="409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en-US" altLang="en-US"/>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0629F8DF-10E8-4FBB-BC81-B75D0A58F5F9}" type="slidenum">
              <a:rPr lang="en-US" altLang="en-US"/>
              <a:pPr/>
              <a:t>‹#›</a:t>
            </a:fld>
            <a:endParaRPr lang="en-US" altLang="en-US"/>
          </a:p>
        </p:txBody>
      </p:sp>
    </p:spTree>
    <p:extLst>
      <p:ext uri="{BB962C8B-B14F-4D97-AF65-F5344CB8AC3E}">
        <p14:creationId xmlns:p14="http://schemas.microsoft.com/office/powerpoint/2010/main" val="190342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defRPr>
            </a:lvl1pPr>
          </a:lstStyle>
          <a:p>
            <a:endParaRPr lang="en-US" altLang="en-US"/>
          </a:p>
        </p:txBody>
      </p:sp>
      <p:sp>
        <p:nvSpPr>
          <p:cNvPr id="123907" name="Rectangle 3"/>
          <p:cNvSpPr>
            <a:spLocks noGrp="1" noChangeArrowheads="1"/>
          </p:cNvSpPr>
          <p:nvPr>
            <p:ph type="dt" idx="1"/>
          </p:nvPr>
        </p:nvSpPr>
        <p:spPr bwMode="auto">
          <a:xfrm>
            <a:off x="3886200" y="0"/>
            <a:ext cx="29718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defRPr>
            </a:lvl1pPr>
          </a:lstStyle>
          <a:p>
            <a:endParaRPr lang="en-US" altLang="en-US"/>
          </a:p>
        </p:txBody>
      </p:sp>
      <p:sp>
        <p:nvSpPr>
          <p:cNvPr id="123908" name="Rectangle 4"/>
          <p:cNvSpPr>
            <a:spLocks noGrp="1" noRot="1" noChangeAspect="1" noChangeArrowheads="1" noTextEdit="1"/>
          </p:cNvSpPr>
          <p:nvPr>
            <p:ph type="sldImg" idx="2"/>
          </p:nvPr>
        </p:nvSpPr>
        <p:spPr bwMode="auto">
          <a:xfrm>
            <a:off x="1139825" y="703263"/>
            <a:ext cx="4578350" cy="34337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3909" name="Rectangle 5"/>
          <p:cNvSpPr>
            <a:spLocks noGrp="1" noChangeArrowheads="1"/>
          </p:cNvSpPr>
          <p:nvPr>
            <p:ph type="body" sz="quarter" idx="3"/>
          </p:nvPr>
        </p:nvSpPr>
        <p:spPr bwMode="auto">
          <a:xfrm>
            <a:off x="914400" y="4371975"/>
            <a:ext cx="5029200" cy="405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3910" name="Rectangle 6"/>
          <p:cNvSpPr>
            <a:spLocks noGrp="1" noChangeArrowheads="1"/>
          </p:cNvSpPr>
          <p:nvPr>
            <p:ph type="ftr" sz="quarter" idx="4"/>
          </p:nvPr>
        </p:nvSpPr>
        <p:spPr bwMode="auto">
          <a:xfrm>
            <a:off x="0" y="8666163"/>
            <a:ext cx="29718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defRPr>
            </a:lvl1pPr>
          </a:lstStyle>
          <a:p>
            <a:endParaRPr lang="en-US" altLang="en-US"/>
          </a:p>
        </p:txBody>
      </p:sp>
      <p:sp>
        <p:nvSpPr>
          <p:cNvPr id="123911" name="Rectangle 7"/>
          <p:cNvSpPr>
            <a:spLocks noGrp="1" noChangeArrowheads="1"/>
          </p:cNvSpPr>
          <p:nvPr>
            <p:ph type="sldNum" sz="quarter" idx="5"/>
          </p:nvPr>
        </p:nvSpPr>
        <p:spPr bwMode="auto">
          <a:xfrm>
            <a:off x="3886200" y="8666163"/>
            <a:ext cx="29718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defRPr>
            </a:lvl1pPr>
          </a:lstStyle>
          <a:p>
            <a:fld id="{0B0789DC-A40A-49E3-8849-DE6D5D29BFBB}" type="slidenum">
              <a:rPr lang="en-US" altLang="en-US"/>
              <a:pPr/>
              <a:t>‹#›</a:t>
            </a:fld>
            <a:endParaRPr lang="en-US" altLang="en-US"/>
          </a:p>
        </p:txBody>
      </p:sp>
    </p:spTree>
    <p:extLst>
      <p:ext uri="{BB962C8B-B14F-4D97-AF65-F5344CB8AC3E}">
        <p14:creationId xmlns:p14="http://schemas.microsoft.com/office/powerpoint/2010/main" val="3472404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0789DC-A40A-49E3-8849-DE6D5D29BFBB}" type="slidenum">
              <a:rPr lang="en-US" altLang="en-US" smtClean="0"/>
              <a:pPr/>
              <a:t>33</a:t>
            </a:fld>
            <a:endParaRPr lang="en-US" altLang="en-US"/>
          </a:p>
        </p:txBody>
      </p:sp>
    </p:spTree>
    <p:extLst>
      <p:ext uri="{BB962C8B-B14F-4D97-AF65-F5344CB8AC3E}">
        <p14:creationId xmlns:p14="http://schemas.microsoft.com/office/powerpoint/2010/main" val="3108563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9822"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0"/>
            <a:ext cx="9155113" cy="6859588"/>
          </a:xfrm>
          <a:prstGeom prst="rect">
            <a:avLst/>
          </a:prstGeom>
          <a:noFill/>
          <a:extLst>
            <a:ext uri="{909E8E84-426E-40DD-AFC4-6F175D3DCCD1}">
              <a14:hiddenFill xmlns:a14="http://schemas.microsoft.com/office/drawing/2010/main">
                <a:solidFill>
                  <a:srgbClr val="FFFFFF"/>
                </a:solidFill>
              </a14:hiddenFill>
            </a:ext>
          </a:extLst>
        </p:spPr>
      </p:pic>
      <p:sp>
        <p:nvSpPr>
          <p:cNvPr id="119819" name="Rectangle 11"/>
          <p:cNvSpPr>
            <a:spLocks noGrp="1" noChangeArrowheads="1"/>
          </p:cNvSpPr>
          <p:nvPr>
            <p:ph type="sldNum" sz="quarter" idx="4"/>
          </p:nvPr>
        </p:nvSpPr>
        <p:spPr>
          <a:xfrm>
            <a:off x="76200" y="6248400"/>
            <a:ext cx="914400" cy="488950"/>
          </a:xfrm>
        </p:spPr>
        <p:txBody>
          <a:bodyPr anchorCtr="0"/>
          <a:lstStyle>
            <a:lvl1pPr algn="ctr">
              <a:defRPr sz="2600"/>
            </a:lvl1pPr>
          </a:lstStyle>
          <a:p>
            <a:fld id="{79AEBE28-402E-44BE-811F-63E10ABDBAE1}" type="slidenum">
              <a:rPr lang="en-US" altLang="en-US"/>
              <a:pPr/>
              <a:t>‹#›</a:t>
            </a:fld>
            <a:endParaRPr lang="en-US" altLang="en-US"/>
          </a:p>
        </p:txBody>
      </p:sp>
      <p:sp>
        <p:nvSpPr>
          <p:cNvPr id="119823" name="Rectangle 15"/>
          <p:cNvSpPr>
            <a:spLocks noGrp="1" noChangeArrowheads="1"/>
          </p:cNvSpPr>
          <p:nvPr>
            <p:ph type="dt" sz="half" idx="2"/>
          </p:nvPr>
        </p:nvSpPr>
        <p:spPr/>
        <p:txBody>
          <a:bodyPr/>
          <a:lstStyle>
            <a:lvl1pPr>
              <a:defRPr/>
            </a:lvl1pPr>
          </a:lstStyle>
          <a:p>
            <a:endParaRPr lang="en-US" altLang="en-US"/>
          </a:p>
        </p:txBody>
      </p:sp>
      <p:sp>
        <p:nvSpPr>
          <p:cNvPr id="119824" name="Rectangle 16"/>
          <p:cNvSpPr>
            <a:spLocks noGrp="1" noChangeArrowheads="1"/>
          </p:cNvSpPr>
          <p:nvPr>
            <p:ph type="ftr" sz="quarter" idx="3"/>
          </p:nvPr>
        </p:nvSpPr>
        <p:spPr>
          <a:xfrm>
            <a:off x="1371600" y="6248400"/>
            <a:ext cx="2897188" cy="474663"/>
          </a:xfrm>
        </p:spPr>
        <p:txBody>
          <a:bodyPr/>
          <a:lstStyle>
            <a:lvl1pPr>
              <a:defRPr/>
            </a:lvl1pPr>
          </a:lstStyle>
          <a:p>
            <a:r>
              <a:rPr lang="en-US" altLang="en-US"/>
              <a:t>©2002 Learning Zone Express</a:t>
            </a:r>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23913008-3841-49DB-9C1E-F77ED1A91F4E}" type="slidenum">
              <a:rPr lang="en-US" altLang="en-US"/>
              <a:pPr/>
              <a:t>‹#›</a:t>
            </a:fld>
            <a:endParaRPr lang="en-US" altLang="en-US"/>
          </a:p>
        </p:txBody>
      </p:sp>
    </p:spTree>
    <p:extLst>
      <p:ext uri="{BB962C8B-B14F-4D97-AF65-F5344CB8AC3E}">
        <p14:creationId xmlns:p14="http://schemas.microsoft.com/office/powerpoint/2010/main" val="2445037521"/>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14400"/>
            <a:ext cx="1962150" cy="3449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914400"/>
            <a:ext cx="5734050" cy="3449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988D261E-E656-4904-AEDD-7F09396D0362}" type="slidenum">
              <a:rPr lang="en-US" altLang="en-US"/>
              <a:pPr/>
              <a:t>‹#›</a:t>
            </a:fld>
            <a:endParaRPr lang="en-US" altLang="en-US"/>
          </a:p>
        </p:txBody>
      </p:sp>
    </p:spTree>
    <p:extLst>
      <p:ext uri="{BB962C8B-B14F-4D97-AF65-F5344CB8AC3E}">
        <p14:creationId xmlns:p14="http://schemas.microsoft.com/office/powerpoint/2010/main" val="2464459818"/>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6E28B308-297D-4B12-89C4-5A07CEAB9E43}" type="slidenum">
              <a:rPr lang="en-US" altLang="en-US"/>
              <a:pPr/>
              <a:t>‹#›</a:t>
            </a:fld>
            <a:endParaRPr lang="en-US" altLang="en-US"/>
          </a:p>
        </p:txBody>
      </p:sp>
    </p:spTree>
    <p:extLst>
      <p:ext uri="{BB962C8B-B14F-4D97-AF65-F5344CB8AC3E}">
        <p14:creationId xmlns:p14="http://schemas.microsoft.com/office/powerpoint/2010/main" val="4279219926"/>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06355433-32EF-4BD3-8F8F-F542E30DE176}" type="slidenum">
              <a:rPr lang="en-US" altLang="en-US"/>
              <a:pPr/>
              <a:t>‹#›</a:t>
            </a:fld>
            <a:endParaRPr lang="en-US" altLang="en-US"/>
          </a:p>
        </p:txBody>
      </p:sp>
    </p:spTree>
    <p:extLst>
      <p:ext uri="{BB962C8B-B14F-4D97-AF65-F5344CB8AC3E}">
        <p14:creationId xmlns:p14="http://schemas.microsoft.com/office/powerpoint/2010/main" val="3514131205"/>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362200"/>
            <a:ext cx="3503613" cy="2001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7613" y="2362200"/>
            <a:ext cx="3503612" cy="2001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8168E604-072B-42F4-A818-8CC65CE8B313}" type="slidenum">
              <a:rPr lang="en-US" altLang="en-US"/>
              <a:pPr/>
              <a:t>‹#›</a:t>
            </a:fld>
            <a:endParaRPr lang="en-US" altLang="en-US"/>
          </a:p>
        </p:txBody>
      </p:sp>
    </p:spTree>
    <p:extLst>
      <p:ext uri="{BB962C8B-B14F-4D97-AF65-F5344CB8AC3E}">
        <p14:creationId xmlns:p14="http://schemas.microsoft.com/office/powerpoint/2010/main" val="1421386906"/>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9" name="Slide Number Placeholder 8"/>
          <p:cNvSpPr>
            <a:spLocks noGrp="1"/>
          </p:cNvSpPr>
          <p:nvPr>
            <p:ph type="sldNum" sz="quarter" idx="12"/>
          </p:nvPr>
        </p:nvSpPr>
        <p:spPr/>
        <p:txBody>
          <a:bodyPr/>
          <a:lstStyle>
            <a:lvl1pPr>
              <a:defRPr/>
            </a:lvl1pPr>
          </a:lstStyle>
          <a:p>
            <a:fld id="{9DFD2569-000D-4141-98AD-DA06AF9E2D06}" type="slidenum">
              <a:rPr lang="en-US" altLang="en-US"/>
              <a:pPr/>
              <a:t>‹#›</a:t>
            </a:fld>
            <a:endParaRPr lang="en-US" altLang="en-US"/>
          </a:p>
        </p:txBody>
      </p:sp>
    </p:spTree>
    <p:extLst>
      <p:ext uri="{BB962C8B-B14F-4D97-AF65-F5344CB8AC3E}">
        <p14:creationId xmlns:p14="http://schemas.microsoft.com/office/powerpoint/2010/main" val="2784754493"/>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5" name="Slide Number Placeholder 4"/>
          <p:cNvSpPr>
            <a:spLocks noGrp="1"/>
          </p:cNvSpPr>
          <p:nvPr>
            <p:ph type="sldNum" sz="quarter" idx="12"/>
          </p:nvPr>
        </p:nvSpPr>
        <p:spPr/>
        <p:txBody>
          <a:bodyPr/>
          <a:lstStyle>
            <a:lvl1pPr>
              <a:defRPr/>
            </a:lvl1pPr>
          </a:lstStyle>
          <a:p>
            <a:fld id="{7D2A72A6-F9BB-4F02-AE84-73366CAA2073}" type="slidenum">
              <a:rPr lang="en-US" altLang="en-US"/>
              <a:pPr/>
              <a:t>‹#›</a:t>
            </a:fld>
            <a:endParaRPr lang="en-US" altLang="en-US"/>
          </a:p>
        </p:txBody>
      </p:sp>
    </p:spTree>
    <p:extLst>
      <p:ext uri="{BB962C8B-B14F-4D97-AF65-F5344CB8AC3E}">
        <p14:creationId xmlns:p14="http://schemas.microsoft.com/office/powerpoint/2010/main" val="1417012518"/>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4" name="Slide Number Placeholder 3"/>
          <p:cNvSpPr>
            <a:spLocks noGrp="1"/>
          </p:cNvSpPr>
          <p:nvPr>
            <p:ph type="sldNum" sz="quarter" idx="12"/>
          </p:nvPr>
        </p:nvSpPr>
        <p:spPr/>
        <p:txBody>
          <a:bodyPr/>
          <a:lstStyle>
            <a:lvl1pPr>
              <a:defRPr/>
            </a:lvl1pPr>
          </a:lstStyle>
          <a:p>
            <a:fld id="{4E8EA0DE-1FBC-424C-8237-DB349AF32A3C}" type="slidenum">
              <a:rPr lang="en-US" altLang="en-US"/>
              <a:pPr/>
              <a:t>‹#›</a:t>
            </a:fld>
            <a:endParaRPr lang="en-US" altLang="en-US"/>
          </a:p>
        </p:txBody>
      </p:sp>
    </p:spTree>
    <p:extLst>
      <p:ext uri="{BB962C8B-B14F-4D97-AF65-F5344CB8AC3E}">
        <p14:creationId xmlns:p14="http://schemas.microsoft.com/office/powerpoint/2010/main" val="1372820135"/>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A1990027-65D5-4D6B-B220-1E4F8F482F33}" type="slidenum">
              <a:rPr lang="en-US" altLang="en-US"/>
              <a:pPr/>
              <a:t>‹#›</a:t>
            </a:fld>
            <a:endParaRPr lang="en-US" altLang="en-US"/>
          </a:p>
        </p:txBody>
      </p:sp>
    </p:spTree>
    <p:extLst>
      <p:ext uri="{BB962C8B-B14F-4D97-AF65-F5344CB8AC3E}">
        <p14:creationId xmlns:p14="http://schemas.microsoft.com/office/powerpoint/2010/main" val="308413321"/>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©2002 Learning Zone Express</a:t>
            </a:r>
            <a:endParaRPr lang="en-US" alt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72C8071F-CDEB-4886-A08A-601781002A4C}" type="slidenum">
              <a:rPr lang="en-US" altLang="en-US"/>
              <a:pPr/>
              <a:t>‹#›</a:t>
            </a:fld>
            <a:endParaRPr lang="en-US" altLang="en-US"/>
          </a:p>
        </p:txBody>
      </p:sp>
    </p:spTree>
    <p:extLst>
      <p:ext uri="{BB962C8B-B14F-4D97-AF65-F5344CB8AC3E}">
        <p14:creationId xmlns:p14="http://schemas.microsoft.com/office/powerpoint/2010/main" val="3056988340"/>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8799" name="Picture 1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63" y="0"/>
            <a:ext cx="9155113" cy="6859588"/>
          </a:xfrm>
          <a:prstGeom prst="rect">
            <a:avLst/>
          </a:prstGeom>
          <a:noFill/>
          <a:extLst>
            <a:ext uri="{909E8E84-426E-40DD-AFC4-6F175D3DCCD1}">
              <a14:hiddenFill xmlns:a14="http://schemas.microsoft.com/office/drawing/2010/main">
                <a:solidFill>
                  <a:srgbClr val="FFFFFF"/>
                </a:solidFill>
              </a14:hiddenFill>
            </a:ext>
          </a:extLst>
        </p:spPr>
      </p:pic>
      <p:sp>
        <p:nvSpPr>
          <p:cNvPr id="118793" name="AutoShape 9"/>
          <p:cNvSpPr>
            <a:spLocks noGrp="1" noChangeArrowheads="1"/>
          </p:cNvSpPr>
          <p:nvPr>
            <p:ph type="title"/>
          </p:nvPr>
        </p:nvSpPr>
        <p:spPr bwMode="auto">
          <a:xfrm>
            <a:off x="1295400" y="914400"/>
            <a:ext cx="7848600" cy="9906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18794" name="Rectangle 10"/>
          <p:cNvSpPr>
            <a:spLocks noGrp="1" noChangeArrowheads="1"/>
          </p:cNvSpPr>
          <p:nvPr>
            <p:ph type="body" idx="1"/>
          </p:nvPr>
        </p:nvSpPr>
        <p:spPr bwMode="auto">
          <a:xfrm>
            <a:off x="1371600" y="2362200"/>
            <a:ext cx="7159625" cy="200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8795" name="Rectangle 11"/>
          <p:cNvSpPr>
            <a:spLocks noGrp="1" noChangeArrowheads="1"/>
          </p:cNvSpPr>
          <p:nvPr>
            <p:ph type="dt" sz="half" idx="2"/>
          </p:nvPr>
        </p:nvSpPr>
        <p:spPr bwMode="auto">
          <a:xfrm>
            <a:off x="64008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b="0">
                <a:solidFill>
                  <a:srgbClr val="000000"/>
                </a:solidFill>
              </a:defRPr>
            </a:lvl1pPr>
          </a:lstStyle>
          <a:p>
            <a:endParaRPr lang="en-US" altLang="en-US"/>
          </a:p>
        </p:txBody>
      </p:sp>
      <p:sp>
        <p:nvSpPr>
          <p:cNvPr id="118796" name="Rectangle 12"/>
          <p:cNvSpPr>
            <a:spLocks noGrp="1" noChangeArrowheads="1"/>
          </p:cNvSpPr>
          <p:nvPr>
            <p:ph type="ftr" sz="quarter" idx="3"/>
          </p:nvPr>
        </p:nvSpPr>
        <p:spPr bwMode="auto">
          <a:xfrm>
            <a:off x="12954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b="0">
                <a:solidFill>
                  <a:srgbClr val="000000"/>
                </a:solidFill>
              </a:defRPr>
            </a:lvl1pPr>
          </a:lstStyle>
          <a:p>
            <a:r>
              <a:rPr lang="en-US" altLang="en-US"/>
              <a:t>©2002 Learning Zone Express</a:t>
            </a:r>
            <a:endParaRPr lang="en-US" altLang="en-US">
              <a:solidFill>
                <a:schemeClr val="tx1"/>
              </a:solidFill>
            </a:endParaRPr>
          </a:p>
        </p:txBody>
      </p:sp>
      <p:sp>
        <p:nvSpPr>
          <p:cNvPr id="118797" name="Rectangle 13"/>
          <p:cNvSpPr>
            <a:spLocks noGrp="1" noChangeArrowheads="1"/>
          </p:cNvSpPr>
          <p:nvPr>
            <p:ph type="sldNum" sz="quarter" idx="4"/>
          </p:nvPr>
        </p:nvSpPr>
        <p:spPr bwMode="auto">
          <a:xfrm>
            <a:off x="84138" y="6242050"/>
            <a:ext cx="8302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400">
                <a:solidFill>
                  <a:schemeClr val="bg1"/>
                </a:solidFill>
              </a:defRPr>
            </a:lvl1pPr>
          </a:lstStyle>
          <a:p>
            <a:fld id="{942F3E74-2AB8-4F42-8CE2-2A47EE295D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p:newsflash/>
  </p:transition>
  <p:hf hdr="0" dt="0"/>
  <p:txStyles>
    <p:titleStyle>
      <a:lvl1pPr algn="l" rtl="0" fontAlgn="base">
        <a:lnSpc>
          <a:spcPct val="90000"/>
        </a:lnSpc>
        <a:spcBef>
          <a:spcPct val="0"/>
        </a:spcBef>
        <a:spcAft>
          <a:spcPct val="0"/>
        </a:spcAft>
        <a:defRPr sz="3400">
          <a:solidFill>
            <a:srgbClr val="187534"/>
          </a:solidFill>
          <a:latin typeface="+mj-lt"/>
          <a:ea typeface="+mj-ea"/>
          <a:cs typeface="+mj-cs"/>
        </a:defRPr>
      </a:lvl1pPr>
      <a:lvl2pPr algn="l" rtl="0" fontAlgn="base">
        <a:lnSpc>
          <a:spcPct val="90000"/>
        </a:lnSpc>
        <a:spcBef>
          <a:spcPct val="0"/>
        </a:spcBef>
        <a:spcAft>
          <a:spcPct val="0"/>
        </a:spcAft>
        <a:defRPr sz="3400">
          <a:solidFill>
            <a:srgbClr val="187534"/>
          </a:solidFill>
          <a:latin typeface="Arial Black" pitchFamily="34" charset="0"/>
        </a:defRPr>
      </a:lvl2pPr>
      <a:lvl3pPr algn="l" rtl="0" fontAlgn="base">
        <a:lnSpc>
          <a:spcPct val="90000"/>
        </a:lnSpc>
        <a:spcBef>
          <a:spcPct val="0"/>
        </a:spcBef>
        <a:spcAft>
          <a:spcPct val="0"/>
        </a:spcAft>
        <a:defRPr sz="3400">
          <a:solidFill>
            <a:srgbClr val="187534"/>
          </a:solidFill>
          <a:latin typeface="Arial Black" pitchFamily="34" charset="0"/>
        </a:defRPr>
      </a:lvl3pPr>
      <a:lvl4pPr algn="l" rtl="0" fontAlgn="base">
        <a:lnSpc>
          <a:spcPct val="90000"/>
        </a:lnSpc>
        <a:spcBef>
          <a:spcPct val="0"/>
        </a:spcBef>
        <a:spcAft>
          <a:spcPct val="0"/>
        </a:spcAft>
        <a:defRPr sz="3400">
          <a:solidFill>
            <a:srgbClr val="187534"/>
          </a:solidFill>
          <a:latin typeface="Arial Black" pitchFamily="34" charset="0"/>
        </a:defRPr>
      </a:lvl4pPr>
      <a:lvl5pPr algn="l" rtl="0" fontAlgn="base">
        <a:lnSpc>
          <a:spcPct val="90000"/>
        </a:lnSpc>
        <a:spcBef>
          <a:spcPct val="0"/>
        </a:spcBef>
        <a:spcAft>
          <a:spcPct val="0"/>
        </a:spcAft>
        <a:defRPr sz="3400">
          <a:solidFill>
            <a:srgbClr val="187534"/>
          </a:solidFill>
          <a:latin typeface="Arial Black" pitchFamily="34" charset="0"/>
        </a:defRPr>
      </a:lvl5pPr>
      <a:lvl6pPr marL="457200" algn="l" rtl="0" fontAlgn="base">
        <a:lnSpc>
          <a:spcPct val="90000"/>
        </a:lnSpc>
        <a:spcBef>
          <a:spcPct val="0"/>
        </a:spcBef>
        <a:spcAft>
          <a:spcPct val="0"/>
        </a:spcAft>
        <a:defRPr sz="3400">
          <a:solidFill>
            <a:srgbClr val="187534"/>
          </a:solidFill>
          <a:latin typeface="Arial Black" pitchFamily="34" charset="0"/>
        </a:defRPr>
      </a:lvl6pPr>
      <a:lvl7pPr marL="914400" algn="l" rtl="0" fontAlgn="base">
        <a:lnSpc>
          <a:spcPct val="90000"/>
        </a:lnSpc>
        <a:spcBef>
          <a:spcPct val="0"/>
        </a:spcBef>
        <a:spcAft>
          <a:spcPct val="0"/>
        </a:spcAft>
        <a:defRPr sz="3400">
          <a:solidFill>
            <a:srgbClr val="187534"/>
          </a:solidFill>
          <a:latin typeface="Arial Black" pitchFamily="34" charset="0"/>
        </a:defRPr>
      </a:lvl7pPr>
      <a:lvl8pPr marL="1371600" algn="l" rtl="0" fontAlgn="base">
        <a:lnSpc>
          <a:spcPct val="90000"/>
        </a:lnSpc>
        <a:spcBef>
          <a:spcPct val="0"/>
        </a:spcBef>
        <a:spcAft>
          <a:spcPct val="0"/>
        </a:spcAft>
        <a:defRPr sz="3400">
          <a:solidFill>
            <a:srgbClr val="187534"/>
          </a:solidFill>
          <a:latin typeface="Arial Black" pitchFamily="34" charset="0"/>
        </a:defRPr>
      </a:lvl8pPr>
      <a:lvl9pPr marL="1828800" algn="l" rtl="0" fontAlgn="base">
        <a:lnSpc>
          <a:spcPct val="90000"/>
        </a:lnSpc>
        <a:spcBef>
          <a:spcPct val="0"/>
        </a:spcBef>
        <a:spcAft>
          <a:spcPct val="0"/>
        </a:spcAft>
        <a:defRPr sz="3400">
          <a:solidFill>
            <a:srgbClr val="187534"/>
          </a:solidFill>
          <a:latin typeface="Arial Black" pitchFamily="34" charset="0"/>
        </a:defRPr>
      </a:lvl9pPr>
    </p:titleStyle>
    <p:bodyStyle>
      <a:lvl1pPr marL="342900" indent="-342900" algn="l" rtl="0" fontAlgn="base">
        <a:spcBef>
          <a:spcPct val="35000"/>
        </a:spcBef>
        <a:spcAft>
          <a:spcPct val="0"/>
        </a:spcAft>
        <a:buClr>
          <a:srgbClr val="FA4E19"/>
        </a:buClr>
        <a:buSzPct val="75000"/>
        <a:buFont typeface="Wingdings" pitchFamily="2" charset="2"/>
        <a:buChar char="u"/>
        <a:defRPr sz="2800" b="1">
          <a:solidFill>
            <a:srgbClr val="1822CD"/>
          </a:solidFill>
          <a:latin typeface="+mn-lt"/>
          <a:ea typeface="+mn-ea"/>
          <a:cs typeface="+mn-cs"/>
        </a:defRPr>
      </a:lvl1pPr>
      <a:lvl2pPr marL="742950" indent="-285750" algn="l" rtl="0" fontAlgn="base">
        <a:spcBef>
          <a:spcPct val="25000"/>
        </a:spcBef>
        <a:spcAft>
          <a:spcPct val="0"/>
        </a:spcAft>
        <a:buClr>
          <a:srgbClr val="187534"/>
        </a:buClr>
        <a:buSzPct val="75000"/>
        <a:buFont typeface="Wingdings" pitchFamily="2" charset="2"/>
        <a:buChar char="l"/>
        <a:defRPr sz="2400">
          <a:solidFill>
            <a:srgbClr val="1822CD"/>
          </a:solidFill>
          <a:latin typeface="+mn-lt"/>
        </a:defRPr>
      </a:lvl2pPr>
      <a:lvl3pPr marL="1143000" indent="-228600" algn="l" rtl="0" fontAlgn="base">
        <a:spcBef>
          <a:spcPct val="20000"/>
        </a:spcBef>
        <a:spcAft>
          <a:spcPct val="0"/>
        </a:spcAft>
        <a:buClr>
          <a:srgbClr val="FA4E19"/>
        </a:buClr>
        <a:buSzPct val="75000"/>
        <a:buFont typeface="Times" pitchFamily="18" charset="0"/>
        <a:buChar char="•"/>
        <a:defRPr sz="2000">
          <a:solidFill>
            <a:srgbClr val="1822CD"/>
          </a:solidFill>
          <a:latin typeface="+mn-lt"/>
        </a:defRPr>
      </a:lvl3pPr>
      <a:lvl4pPr marL="1600200" indent="-228600" algn="l" rtl="0" fontAlgn="base">
        <a:spcBef>
          <a:spcPct val="20000"/>
        </a:spcBef>
        <a:spcAft>
          <a:spcPct val="0"/>
        </a:spcAft>
        <a:buClr>
          <a:srgbClr val="1822CD"/>
        </a:buClr>
        <a:buSzPct val="80000"/>
        <a:buChar char="–"/>
        <a:defRPr>
          <a:solidFill>
            <a:srgbClr val="1822CD"/>
          </a:solidFill>
          <a:latin typeface="+mn-lt"/>
        </a:defRPr>
      </a:lvl4pPr>
      <a:lvl5pPr marL="2057400" indent="-228600" algn="l" rtl="0" fontAlgn="base">
        <a:spcBef>
          <a:spcPct val="20000"/>
        </a:spcBef>
        <a:spcAft>
          <a:spcPct val="0"/>
        </a:spcAft>
        <a:buClr>
          <a:srgbClr val="1822CD"/>
        </a:buClr>
        <a:buSzPct val="65000"/>
        <a:buChar char="–"/>
        <a:defRPr>
          <a:solidFill>
            <a:srgbClr val="1822CD"/>
          </a:solidFill>
          <a:latin typeface="+mn-lt"/>
        </a:defRPr>
      </a:lvl5pPr>
      <a:lvl6pPr marL="2514600" indent="-228600" algn="l" rtl="0" fontAlgn="base">
        <a:spcBef>
          <a:spcPct val="20000"/>
        </a:spcBef>
        <a:spcAft>
          <a:spcPct val="0"/>
        </a:spcAft>
        <a:buClr>
          <a:srgbClr val="1822CD"/>
        </a:buClr>
        <a:buSzPct val="65000"/>
        <a:buChar char="–"/>
        <a:defRPr>
          <a:solidFill>
            <a:srgbClr val="1822CD"/>
          </a:solidFill>
          <a:latin typeface="+mn-lt"/>
        </a:defRPr>
      </a:lvl6pPr>
      <a:lvl7pPr marL="2971800" indent="-228600" algn="l" rtl="0" fontAlgn="base">
        <a:spcBef>
          <a:spcPct val="20000"/>
        </a:spcBef>
        <a:spcAft>
          <a:spcPct val="0"/>
        </a:spcAft>
        <a:buClr>
          <a:srgbClr val="1822CD"/>
        </a:buClr>
        <a:buSzPct val="65000"/>
        <a:buChar char="–"/>
        <a:defRPr>
          <a:solidFill>
            <a:srgbClr val="1822CD"/>
          </a:solidFill>
          <a:latin typeface="+mn-lt"/>
        </a:defRPr>
      </a:lvl7pPr>
      <a:lvl8pPr marL="3429000" indent="-228600" algn="l" rtl="0" fontAlgn="base">
        <a:spcBef>
          <a:spcPct val="20000"/>
        </a:spcBef>
        <a:spcAft>
          <a:spcPct val="0"/>
        </a:spcAft>
        <a:buClr>
          <a:srgbClr val="1822CD"/>
        </a:buClr>
        <a:buSzPct val="65000"/>
        <a:buChar char="–"/>
        <a:defRPr>
          <a:solidFill>
            <a:srgbClr val="1822CD"/>
          </a:solidFill>
          <a:latin typeface="+mn-lt"/>
        </a:defRPr>
      </a:lvl8pPr>
      <a:lvl9pPr marL="3886200" indent="-228600" algn="l" rtl="0" fontAlgn="base">
        <a:spcBef>
          <a:spcPct val="20000"/>
        </a:spcBef>
        <a:spcAft>
          <a:spcPct val="0"/>
        </a:spcAft>
        <a:buClr>
          <a:srgbClr val="1822CD"/>
        </a:buClr>
        <a:buSzPct val="65000"/>
        <a:buChar char="–"/>
        <a:defRPr>
          <a:solidFill>
            <a:srgbClr val="1822C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2.x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slides/_rels/slide23.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wmf"/></Relationships>
</file>

<file path=ppt/slides/_rels/slide28.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8.wmf"/><Relationship Id="rId7" Type="http://schemas.openxmlformats.org/officeDocument/2006/relationships/hyperlink" Target="http://www.heartandstroke.com/site/c.ikIQLcMWJtE/b.3479025/k.802B/Healthy_Kids.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hc-sc.gc.ca/fn-an/food-guide-aliment/choose-choix/index-eng.php" TargetMode="External"/><Relationship Id="rId5" Type="http://schemas.openxmlformats.org/officeDocument/2006/relationships/hyperlink" Target="http://www.hc-sc.gc.ca/fn-an/food-guide-aliment/index-eng.php" TargetMode="External"/><Relationship Id="rId4" Type="http://schemas.openxmlformats.org/officeDocument/2006/relationships/hyperlink" Target="http://www.nutrition.gov/home/index.php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1"/>
          <p:cNvSpPr>
            <a:spLocks noGrp="1" noChangeArrowheads="1"/>
          </p:cNvSpPr>
          <p:nvPr>
            <p:ph type="sldNum" sz="quarter" idx="4"/>
          </p:nvPr>
        </p:nvSpPr>
        <p:spPr/>
        <p:txBody>
          <a:bodyPr/>
          <a:lstStyle/>
          <a:p>
            <a:fld id="{FD23124B-58BE-47A5-8EDE-3F635A15EEF7}" type="slidenum">
              <a:rPr lang="en-US" altLang="en-US"/>
              <a:pPr/>
              <a:t>1</a:t>
            </a:fld>
            <a:endParaRPr lang="en-US" altLang="en-US"/>
          </a:p>
        </p:txBody>
      </p:sp>
      <p:sp>
        <p:nvSpPr>
          <p:cNvPr id="5" name="Rectangle 16"/>
          <p:cNvSpPr>
            <a:spLocks noGrp="1" noChangeArrowheads="1"/>
          </p:cNvSpPr>
          <p:nvPr>
            <p:ph type="ftr" sz="quarter" idx="3"/>
          </p:nvPr>
        </p:nvSpPr>
        <p:spPr/>
        <p:txBody>
          <a:bodyPr/>
          <a:lstStyle/>
          <a:p>
            <a:r>
              <a:rPr lang="en-US" altLang="en-US"/>
              <a:t>©2002 Learning Zone Express</a:t>
            </a:r>
          </a:p>
        </p:txBody>
      </p:sp>
      <p:sp>
        <p:nvSpPr>
          <p:cNvPr id="2065" name="Text Box 17"/>
          <p:cNvSpPr txBox="1">
            <a:spLocks noChangeArrowheads="1"/>
          </p:cNvSpPr>
          <p:nvPr/>
        </p:nvSpPr>
        <p:spPr bwMode="auto">
          <a:xfrm>
            <a:off x="5943600" y="6400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400" i="1">
                <a:solidFill>
                  <a:schemeClr val="tx1"/>
                </a:solidFill>
                <a:latin typeface="Times New Roman" pitchFamily="18" charset="0"/>
              </a:rPr>
              <a:t>Louanne Kaupa, RD, LN.</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8" name="Slide Number Placeholder 5"/>
          <p:cNvSpPr>
            <a:spLocks noGrp="1"/>
          </p:cNvSpPr>
          <p:nvPr>
            <p:ph type="sldNum" sz="quarter" idx="12"/>
          </p:nvPr>
        </p:nvSpPr>
        <p:spPr/>
        <p:txBody>
          <a:bodyPr/>
          <a:lstStyle/>
          <a:p>
            <a:fld id="{DE90A053-7FEC-4C49-A7EC-96722C4E3794}" type="slidenum">
              <a:rPr lang="en-US" altLang="en-US"/>
              <a:pPr/>
              <a:t>10</a:t>
            </a:fld>
            <a:endParaRPr lang="en-US" altLang="en-US"/>
          </a:p>
        </p:txBody>
      </p:sp>
      <p:sp>
        <p:nvSpPr>
          <p:cNvPr id="22532" name="AutoShape 4"/>
          <p:cNvSpPr>
            <a:spLocks noGrp="1" noChangeArrowheads="1"/>
          </p:cNvSpPr>
          <p:nvPr>
            <p:ph type="title"/>
          </p:nvPr>
        </p:nvSpPr>
        <p:spPr/>
        <p:txBody>
          <a:bodyPr/>
          <a:lstStyle/>
          <a:p>
            <a:r>
              <a:rPr lang="en-US" altLang="en-US"/>
              <a:t>Proteins</a:t>
            </a:r>
          </a:p>
        </p:txBody>
      </p:sp>
      <p:sp>
        <p:nvSpPr>
          <p:cNvPr id="22533" name="Rectangle 5"/>
          <p:cNvSpPr>
            <a:spLocks noGrp="1" noChangeArrowheads="1"/>
          </p:cNvSpPr>
          <p:nvPr>
            <p:ph type="body" idx="1"/>
          </p:nvPr>
        </p:nvSpPr>
        <p:spPr>
          <a:xfrm>
            <a:off x="1371600" y="2362200"/>
            <a:ext cx="7315200" cy="3213187"/>
          </a:xfrm>
        </p:spPr>
        <p:txBody>
          <a:bodyPr/>
          <a:lstStyle/>
          <a:p>
            <a:r>
              <a:rPr lang="en-US" altLang="en-US" sz="2400" dirty="0"/>
              <a:t>Food Sources: </a:t>
            </a:r>
          </a:p>
          <a:p>
            <a:pPr lvl="1"/>
            <a:r>
              <a:rPr lang="en-US" altLang="en-US" sz="2000" dirty="0"/>
              <a:t>Meat, </a:t>
            </a:r>
            <a:r>
              <a:rPr lang="en-US" altLang="en-US" sz="2000" dirty="0" err="1"/>
              <a:t>fish,eggs</a:t>
            </a:r>
            <a:r>
              <a:rPr lang="en-US" altLang="en-US" sz="2000" dirty="0"/>
              <a:t>, poultry, dairy products, </a:t>
            </a:r>
            <a:br>
              <a:rPr lang="en-US" altLang="en-US" sz="2000" dirty="0"/>
            </a:br>
            <a:r>
              <a:rPr lang="en-US" altLang="en-US" sz="2000" dirty="0"/>
              <a:t>legumes, nuts and seeds. (Breads, cereals and vegetables also contain small amounts of protein.)</a:t>
            </a:r>
          </a:p>
          <a:p>
            <a:r>
              <a:rPr lang="en-US" altLang="en-US" sz="2400" dirty="0"/>
              <a:t>Function in the Body:</a:t>
            </a:r>
          </a:p>
          <a:p>
            <a:pPr lvl="1"/>
            <a:r>
              <a:rPr lang="en-US" altLang="en-US" sz="2000" dirty="0" smtClean="0"/>
              <a:t>Help </a:t>
            </a:r>
            <a:r>
              <a:rPr lang="en-US" altLang="en-US" sz="2000" dirty="0"/>
              <a:t>to </a:t>
            </a:r>
            <a:r>
              <a:rPr lang="en-US" altLang="en-US" sz="2000" u="sng" dirty="0"/>
              <a:t>build</a:t>
            </a:r>
            <a:r>
              <a:rPr lang="en-US" altLang="en-US" sz="2000" dirty="0"/>
              <a:t>, </a:t>
            </a:r>
            <a:r>
              <a:rPr lang="en-US" altLang="en-US" sz="2000" u="sng" dirty="0"/>
              <a:t>maintain</a:t>
            </a:r>
            <a:r>
              <a:rPr lang="en-US" altLang="en-US" sz="2000" dirty="0"/>
              <a:t>, and </a:t>
            </a:r>
            <a:r>
              <a:rPr lang="en-US" altLang="en-US" sz="2000" u="sng" dirty="0"/>
              <a:t>repair</a:t>
            </a:r>
            <a:r>
              <a:rPr lang="en-US" altLang="en-US" sz="2000" dirty="0"/>
              <a:t> body tissues.</a:t>
            </a:r>
          </a:p>
          <a:p>
            <a:r>
              <a:rPr lang="en-US" altLang="en-US" sz="2400" dirty="0"/>
              <a:t>Proteins are made up of chemical compounds called amino acids.  There are </a:t>
            </a:r>
            <a:r>
              <a:rPr lang="en-US" altLang="en-US" sz="2400" u="sng" dirty="0"/>
              <a:t>20</a:t>
            </a:r>
            <a:r>
              <a:rPr lang="en-US" altLang="en-US" sz="2400" dirty="0"/>
              <a:t> amino acids.</a:t>
            </a:r>
          </a:p>
        </p:txBody>
      </p:sp>
      <p:pic>
        <p:nvPicPr>
          <p:cNvPr id="2253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838200"/>
            <a:ext cx="2670175" cy="1782763"/>
          </a:xfrm>
          <a:prstGeom prst="rect">
            <a:avLst/>
          </a:prstGeom>
          <a:noFill/>
          <a:extLst>
            <a:ext uri="{909E8E84-426E-40DD-AFC4-6F175D3DCCD1}">
              <a14:hiddenFill xmlns:a14="http://schemas.microsoft.com/office/drawing/2010/main">
                <a:solidFill>
                  <a:srgbClr val="FFFFFF"/>
                </a:solidFill>
              </a14:hiddenFill>
            </a:ext>
          </a:extLst>
        </p:spPr>
      </p:pic>
      <p:pic>
        <p:nvPicPr>
          <p:cNvPr id="2253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762000"/>
            <a:ext cx="1266825"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afterEffect">
                                  <p:stCondLst>
                                    <p:cond delay="0"/>
                                  </p:stCondLst>
                                  <p:childTnLst>
                                    <p:set>
                                      <p:cBhvr>
                                        <p:cTn id="6" dur="1" fill="hold">
                                          <p:stCondLst>
                                            <p:cond delay="0"/>
                                          </p:stCondLst>
                                        </p:cTn>
                                        <p:tgtEl>
                                          <p:spTgt spid="22538"/>
                                        </p:tgtEl>
                                        <p:attrNameLst>
                                          <p:attrName>style.visibility</p:attrName>
                                        </p:attrNameLst>
                                      </p:cBhvr>
                                      <p:to>
                                        <p:strVal val="visible"/>
                                      </p:to>
                                    </p:set>
                                    <p:animEffect transition="in" filter="slide(fromLeft)">
                                      <p:cBhvr>
                                        <p:cTn id="7" dur="500"/>
                                        <p:tgtEl>
                                          <p:spTgt spid="22538"/>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2539"/>
                                        </p:tgtEl>
                                        <p:attrNameLst>
                                          <p:attrName>style.visibility</p:attrName>
                                        </p:attrNameLst>
                                      </p:cBhvr>
                                      <p:to>
                                        <p:strVal val="visible"/>
                                      </p:to>
                                    </p:set>
                                    <p:animEffect transition="in" filter="slide(fromRight)">
                                      <p:cBhvr>
                                        <p:cTn id="11" dur="500"/>
                                        <p:tgtEl>
                                          <p:spTgt spid="2253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2533">
                                            <p:txEl>
                                              <p:pRg st="0" end="0"/>
                                            </p:txEl>
                                          </p:spTgt>
                                        </p:tgtEl>
                                        <p:attrNameLst>
                                          <p:attrName>style.visibility</p:attrName>
                                        </p:attrNameLst>
                                      </p:cBhvr>
                                      <p:to>
                                        <p:strVal val="visible"/>
                                      </p:to>
                                    </p:set>
                                    <p:animEffect transition="in" filter="wipe(left)">
                                      <p:cBhvr>
                                        <p:cTn id="16" dur="500"/>
                                        <p:tgtEl>
                                          <p:spTgt spid="22533">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2533">
                                            <p:txEl>
                                              <p:pRg st="1" end="1"/>
                                            </p:txEl>
                                          </p:spTgt>
                                        </p:tgtEl>
                                        <p:attrNameLst>
                                          <p:attrName>style.visibility</p:attrName>
                                        </p:attrNameLst>
                                      </p:cBhvr>
                                      <p:to>
                                        <p:strVal val="visible"/>
                                      </p:to>
                                    </p:set>
                                    <p:animEffect transition="in" filter="wipe(left)">
                                      <p:cBhvr>
                                        <p:cTn id="19" dur="500"/>
                                        <p:tgtEl>
                                          <p:spTgt spid="2253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2533">
                                            <p:txEl>
                                              <p:pRg st="2" end="2"/>
                                            </p:txEl>
                                          </p:spTgt>
                                        </p:tgtEl>
                                        <p:attrNameLst>
                                          <p:attrName>style.visibility</p:attrName>
                                        </p:attrNameLst>
                                      </p:cBhvr>
                                      <p:to>
                                        <p:strVal val="visible"/>
                                      </p:to>
                                    </p:set>
                                    <p:animEffect transition="in" filter="wipe(left)">
                                      <p:cBhvr>
                                        <p:cTn id="24" dur="500"/>
                                        <p:tgtEl>
                                          <p:spTgt spid="22533">
                                            <p:txEl>
                                              <p:pRg st="2" end="2"/>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2533">
                                            <p:txEl>
                                              <p:pRg st="3" end="3"/>
                                            </p:txEl>
                                          </p:spTgt>
                                        </p:tgtEl>
                                        <p:attrNameLst>
                                          <p:attrName>style.visibility</p:attrName>
                                        </p:attrNameLst>
                                      </p:cBhvr>
                                      <p:to>
                                        <p:strVal val="visible"/>
                                      </p:to>
                                    </p:set>
                                    <p:animEffect transition="in" filter="wipe(left)">
                                      <p:cBhvr>
                                        <p:cTn id="27" dur="500"/>
                                        <p:tgtEl>
                                          <p:spTgt spid="2253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3">
                                            <p:txEl>
                                              <p:pRg st="4" end="4"/>
                                            </p:txEl>
                                          </p:spTgt>
                                        </p:tgtEl>
                                        <p:attrNameLst>
                                          <p:attrName>style.visibility</p:attrName>
                                        </p:attrNameLst>
                                      </p:cBhvr>
                                      <p:to>
                                        <p:strVal val="visible"/>
                                      </p:to>
                                    </p:set>
                                    <p:animEffect transition="in" filter="wipe(left)">
                                      <p:cBhvr>
                                        <p:cTn id="32" dur="500"/>
                                        <p:tgtEl>
                                          <p:spTgt spid="225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9" name="Slide Number Placeholder 5"/>
          <p:cNvSpPr>
            <a:spLocks noGrp="1"/>
          </p:cNvSpPr>
          <p:nvPr>
            <p:ph type="sldNum" sz="quarter" idx="12"/>
          </p:nvPr>
        </p:nvSpPr>
        <p:spPr/>
        <p:txBody>
          <a:bodyPr/>
          <a:lstStyle/>
          <a:p>
            <a:fld id="{59E9AF26-BF99-4ADD-8895-3A08FD8CC798}" type="slidenum">
              <a:rPr lang="en-US" altLang="en-US"/>
              <a:pPr/>
              <a:t>11</a:t>
            </a:fld>
            <a:endParaRPr lang="en-US" altLang="en-US"/>
          </a:p>
        </p:txBody>
      </p:sp>
      <p:pic>
        <p:nvPicPr>
          <p:cNvPr id="2355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8600"/>
            <a:ext cx="2960688" cy="3657600"/>
          </a:xfrm>
          <a:prstGeom prst="rect">
            <a:avLst/>
          </a:prstGeom>
          <a:noFill/>
          <a:extLst>
            <a:ext uri="{909E8E84-426E-40DD-AFC4-6F175D3DCCD1}">
              <a14:hiddenFill xmlns:a14="http://schemas.microsoft.com/office/drawing/2010/main">
                <a:solidFill>
                  <a:srgbClr val="FFFFFF"/>
                </a:solidFill>
              </a14:hiddenFill>
            </a:ext>
          </a:extLst>
        </p:spPr>
      </p:pic>
      <p:sp>
        <p:nvSpPr>
          <p:cNvPr id="23557" name="Text Box 5"/>
          <p:cNvSpPr txBox="1">
            <a:spLocks noChangeArrowheads="1"/>
          </p:cNvSpPr>
          <p:nvPr/>
        </p:nvSpPr>
        <p:spPr bwMode="auto">
          <a:xfrm>
            <a:off x="1752600" y="2286000"/>
            <a:ext cx="4953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800" i="1" dirty="0">
                <a:solidFill>
                  <a:srgbClr val="1822CD"/>
                </a:solidFill>
                <a:latin typeface="Times New Roman" pitchFamily="18" charset="0"/>
              </a:rPr>
              <a:t>Of the 20 amino acids, the human body </a:t>
            </a:r>
            <a:br>
              <a:rPr lang="en-US" altLang="en-US" sz="1800" i="1" dirty="0">
                <a:solidFill>
                  <a:srgbClr val="1822CD"/>
                </a:solidFill>
                <a:latin typeface="Times New Roman" pitchFamily="18" charset="0"/>
              </a:rPr>
            </a:br>
            <a:r>
              <a:rPr lang="en-US" altLang="en-US" sz="1800" i="1" dirty="0">
                <a:solidFill>
                  <a:srgbClr val="1822CD"/>
                </a:solidFill>
                <a:latin typeface="Times New Roman" pitchFamily="18" charset="0"/>
              </a:rPr>
              <a:t>is capable of producing 11 of them.  </a:t>
            </a:r>
            <a:br>
              <a:rPr lang="en-US" altLang="en-US" sz="1800" i="1" dirty="0">
                <a:solidFill>
                  <a:srgbClr val="1822CD"/>
                </a:solidFill>
                <a:latin typeface="Times New Roman" pitchFamily="18" charset="0"/>
              </a:rPr>
            </a:br>
            <a:r>
              <a:rPr lang="en-US" altLang="en-US" sz="1800" i="1" dirty="0">
                <a:solidFill>
                  <a:srgbClr val="1822CD"/>
                </a:solidFill>
                <a:latin typeface="Times New Roman" pitchFamily="18" charset="0"/>
              </a:rPr>
              <a:t>The other 9 called, “Essential Amino Acids” </a:t>
            </a:r>
            <a:br>
              <a:rPr lang="en-US" altLang="en-US" sz="1800" i="1" dirty="0">
                <a:solidFill>
                  <a:srgbClr val="1822CD"/>
                </a:solidFill>
                <a:latin typeface="Times New Roman" pitchFamily="18" charset="0"/>
              </a:rPr>
            </a:br>
            <a:r>
              <a:rPr lang="en-US" altLang="en-US" sz="1800" i="1" dirty="0">
                <a:solidFill>
                  <a:srgbClr val="1822CD"/>
                </a:solidFill>
                <a:latin typeface="Times New Roman" pitchFamily="18" charset="0"/>
              </a:rPr>
              <a:t>must be supplied by food sources.</a:t>
            </a:r>
          </a:p>
        </p:txBody>
      </p:sp>
      <p:sp>
        <p:nvSpPr>
          <p:cNvPr id="23558" name="AutoShape 6"/>
          <p:cNvSpPr>
            <a:spLocks noGrp="1" noChangeArrowheads="1"/>
          </p:cNvSpPr>
          <p:nvPr>
            <p:ph type="title"/>
          </p:nvPr>
        </p:nvSpPr>
        <p:spPr/>
        <p:txBody>
          <a:bodyPr/>
          <a:lstStyle/>
          <a:p>
            <a:r>
              <a:rPr lang="en-US" altLang="en-US"/>
              <a:t>Amino Acids</a:t>
            </a:r>
          </a:p>
        </p:txBody>
      </p:sp>
      <p:sp>
        <p:nvSpPr>
          <p:cNvPr id="23559" name="Rectangle 7"/>
          <p:cNvSpPr>
            <a:spLocks noGrp="1" noChangeArrowheads="1"/>
          </p:cNvSpPr>
          <p:nvPr>
            <p:ph type="body" idx="1"/>
          </p:nvPr>
        </p:nvSpPr>
        <p:spPr>
          <a:xfrm>
            <a:off x="1371600" y="3505200"/>
            <a:ext cx="7159625" cy="3249613"/>
          </a:xfrm>
        </p:spPr>
        <p:txBody>
          <a:bodyPr/>
          <a:lstStyle/>
          <a:p>
            <a:pPr>
              <a:lnSpc>
                <a:spcPct val="90000"/>
              </a:lnSpc>
            </a:pPr>
            <a:r>
              <a:rPr lang="en-US" altLang="en-US" sz="2400" dirty="0"/>
              <a:t>Two types of Protein:</a:t>
            </a:r>
          </a:p>
          <a:p>
            <a:pPr lvl="1">
              <a:lnSpc>
                <a:spcPct val="90000"/>
              </a:lnSpc>
            </a:pPr>
            <a:r>
              <a:rPr lang="en-US" altLang="en-US" sz="2000" u="sng" dirty="0"/>
              <a:t>Complete</a:t>
            </a:r>
            <a:r>
              <a:rPr lang="en-US" altLang="en-US" sz="2000" dirty="0"/>
              <a:t> Proteins:</a:t>
            </a:r>
          </a:p>
          <a:p>
            <a:pPr lvl="2">
              <a:lnSpc>
                <a:spcPct val="90000"/>
              </a:lnSpc>
            </a:pPr>
            <a:r>
              <a:rPr lang="en-US" altLang="en-US" sz="1800" dirty="0"/>
              <a:t>Contain all </a:t>
            </a:r>
            <a:r>
              <a:rPr lang="en-US" altLang="en-US" sz="1800" u="sng" dirty="0"/>
              <a:t>9</a:t>
            </a:r>
            <a:r>
              <a:rPr lang="en-US" altLang="en-US" sz="1800" dirty="0"/>
              <a:t> essential amino acids.  </a:t>
            </a:r>
          </a:p>
          <a:p>
            <a:pPr lvl="2">
              <a:lnSpc>
                <a:spcPct val="90000"/>
              </a:lnSpc>
            </a:pPr>
            <a:r>
              <a:rPr lang="en-US" altLang="en-US" sz="1800" dirty="0"/>
              <a:t>They are found in </a:t>
            </a:r>
            <a:r>
              <a:rPr lang="en-US" altLang="en-US" sz="1800" u="sng" dirty="0"/>
              <a:t>animal</a:t>
            </a:r>
            <a:r>
              <a:rPr lang="en-US" altLang="en-US" sz="1800" dirty="0"/>
              <a:t> sources.</a:t>
            </a:r>
          </a:p>
          <a:p>
            <a:pPr lvl="1">
              <a:lnSpc>
                <a:spcPct val="90000"/>
              </a:lnSpc>
            </a:pPr>
            <a:r>
              <a:rPr lang="en-US" altLang="en-US" sz="2000" u="sng" dirty="0"/>
              <a:t>Incomplete</a:t>
            </a:r>
            <a:r>
              <a:rPr lang="en-US" altLang="en-US" sz="2000" dirty="0"/>
              <a:t> Proteins:</a:t>
            </a:r>
          </a:p>
          <a:p>
            <a:pPr lvl="2">
              <a:lnSpc>
                <a:spcPct val="90000"/>
              </a:lnSpc>
            </a:pPr>
            <a:r>
              <a:rPr lang="en-US" altLang="en-US" sz="1800" dirty="0"/>
              <a:t>Lack </a:t>
            </a:r>
            <a:r>
              <a:rPr lang="en-US" altLang="en-US" sz="1800" u="sng" dirty="0"/>
              <a:t>one</a:t>
            </a:r>
            <a:r>
              <a:rPr lang="en-US" altLang="en-US" sz="1800" dirty="0"/>
              <a:t> or </a:t>
            </a:r>
            <a:r>
              <a:rPr lang="en-US" altLang="en-US" sz="1800" u="sng" dirty="0"/>
              <a:t>more</a:t>
            </a:r>
            <a:r>
              <a:rPr lang="en-US" altLang="en-US" sz="1800" dirty="0"/>
              <a:t> of the essential amino acids.  </a:t>
            </a:r>
          </a:p>
          <a:p>
            <a:pPr lvl="2">
              <a:lnSpc>
                <a:spcPct val="90000"/>
              </a:lnSpc>
            </a:pPr>
            <a:r>
              <a:rPr lang="en-US" altLang="en-US" sz="1800" dirty="0"/>
              <a:t>They are found in </a:t>
            </a:r>
            <a:r>
              <a:rPr lang="en-US" altLang="en-US" sz="1800" u="sng" dirty="0"/>
              <a:t>plant</a:t>
            </a:r>
            <a:r>
              <a:rPr lang="en-US" altLang="en-US" sz="1800" dirty="0"/>
              <a:t> sources.  </a:t>
            </a:r>
          </a:p>
          <a:p>
            <a:pPr>
              <a:lnSpc>
                <a:spcPct val="90000"/>
              </a:lnSpc>
            </a:pPr>
            <a:endParaRPr lang="en-US" altLang="en-US" sz="2400" dirty="0"/>
          </a:p>
          <a:p>
            <a:pPr>
              <a:lnSpc>
                <a:spcPct val="90000"/>
              </a:lnSpc>
            </a:pPr>
            <a:endParaRPr lang="en-US" altLang="en-US" sz="2400" dirty="0"/>
          </a:p>
        </p:txBody>
      </p:sp>
      <p:sp>
        <p:nvSpPr>
          <p:cNvPr id="23560" name="Text Box 8"/>
          <p:cNvSpPr txBox="1">
            <a:spLocks noChangeArrowheads="1"/>
          </p:cNvSpPr>
          <p:nvPr/>
        </p:nvSpPr>
        <p:spPr bwMode="auto">
          <a:xfrm>
            <a:off x="1905000" y="5791200"/>
            <a:ext cx="6705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800" i="1">
                <a:solidFill>
                  <a:srgbClr val="1822CD"/>
                </a:solidFill>
                <a:latin typeface="Times New Roman" pitchFamily="18" charset="0"/>
              </a:rPr>
              <a:t>The best way to give the body complete proteins is to eat a wide variety of foods throughout the day.</a:t>
            </a:r>
            <a:r>
              <a:rPr lang="en-US" altLang="en-US" sz="2400">
                <a:solidFill>
                  <a:srgbClr val="1822CD"/>
                </a:solidFill>
              </a:rPr>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after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1+#ppt_w/2"/>
                                          </p:val>
                                        </p:tav>
                                        <p:tav tm="100000">
                                          <p:val>
                                            <p:strVal val="#ppt_x"/>
                                          </p:val>
                                        </p:tav>
                                      </p:tavLst>
                                    </p:anim>
                                    <p:anim calcmode="lin" valueType="num">
                                      <p:cBhvr additive="base">
                                        <p:cTn id="8" dur="500" fill="hold"/>
                                        <p:tgtEl>
                                          <p:spTgt spid="2355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3557"/>
                                        </p:tgtEl>
                                        <p:attrNameLst>
                                          <p:attrName>style.visibility</p:attrName>
                                        </p:attrNameLst>
                                      </p:cBhvr>
                                      <p:to>
                                        <p:strVal val="visible"/>
                                      </p:to>
                                    </p:set>
                                    <p:animEffect transition="in" filter="wipe(left)">
                                      <p:cBhvr>
                                        <p:cTn id="13" dur="500"/>
                                        <p:tgtEl>
                                          <p:spTgt spid="2355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3559">
                                            <p:txEl>
                                              <p:pRg st="0" end="0"/>
                                            </p:txEl>
                                          </p:spTgt>
                                        </p:tgtEl>
                                        <p:attrNameLst>
                                          <p:attrName>style.visibility</p:attrName>
                                        </p:attrNameLst>
                                      </p:cBhvr>
                                      <p:to>
                                        <p:strVal val="visible"/>
                                      </p:to>
                                    </p:set>
                                    <p:animEffect transition="in" filter="wipe(left)">
                                      <p:cBhvr>
                                        <p:cTn id="18" dur="500"/>
                                        <p:tgtEl>
                                          <p:spTgt spid="2355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3559">
                                            <p:txEl>
                                              <p:pRg st="1" end="1"/>
                                            </p:txEl>
                                          </p:spTgt>
                                        </p:tgtEl>
                                        <p:attrNameLst>
                                          <p:attrName>style.visibility</p:attrName>
                                        </p:attrNameLst>
                                      </p:cBhvr>
                                      <p:to>
                                        <p:strVal val="visible"/>
                                      </p:to>
                                    </p:set>
                                    <p:animEffect transition="in" filter="wipe(left)">
                                      <p:cBhvr>
                                        <p:cTn id="23" dur="500"/>
                                        <p:tgtEl>
                                          <p:spTgt spid="2355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3559">
                                            <p:txEl>
                                              <p:pRg st="2" end="2"/>
                                            </p:txEl>
                                          </p:spTgt>
                                        </p:tgtEl>
                                        <p:attrNameLst>
                                          <p:attrName>style.visibility</p:attrName>
                                        </p:attrNameLst>
                                      </p:cBhvr>
                                      <p:to>
                                        <p:strVal val="visible"/>
                                      </p:to>
                                    </p:set>
                                    <p:animEffect transition="in" filter="wipe(left)">
                                      <p:cBhvr>
                                        <p:cTn id="28" dur="500"/>
                                        <p:tgtEl>
                                          <p:spTgt spid="23559">
                                            <p:txEl>
                                              <p:pRg st="2" end="2"/>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3559">
                                            <p:txEl>
                                              <p:pRg st="3" end="3"/>
                                            </p:txEl>
                                          </p:spTgt>
                                        </p:tgtEl>
                                        <p:attrNameLst>
                                          <p:attrName>style.visibility</p:attrName>
                                        </p:attrNameLst>
                                      </p:cBhvr>
                                      <p:to>
                                        <p:strVal val="visible"/>
                                      </p:to>
                                    </p:set>
                                    <p:animEffect transition="in" filter="wipe(left)">
                                      <p:cBhvr>
                                        <p:cTn id="31" dur="500"/>
                                        <p:tgtEl>
                                          <p:spTgt spid="2355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3559">
                                            <p:txEl>
                                              <p:pRg st="4" end="4"/>
                                            </p:txEl>
                                          </p:spTgt>
                                        </p:tgtEl>
                                        <p:attrNameLst>
                                          <p:attrName>style.visibility</p:attrName>
                                        </p:attrNameLst>
                                      </p:cBhvr>
                                      <p:to>
                                        <p:strVal val="visible"/>
                                      </p:to>
                                    </p:set>
                                    <p:animEffect transition="in" filter="wipe(left)">
                                      <p:cBhvr>
                                        <p:cTn id="36" dur="500"/>
                                        <p:tgtEl>
                                          <p:spTgt spid="2355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3559">
                                            <p:txEl>
                                              <p:pRg st="5" end="5"/>
                                            </p:txEl>
                                          </p:spTgt>
                                        </p:tgtEl>
                                        <p:attrNameLst>
                                          <p:attrName>style.visibility</p:attrName>
                                        </p:attrNameLst>
                                      </p:cBhvr>
                                      <p:to>
                                        <p:strVal val="visible"/>
                                      </p:to>
                                    </p:set>
                                    <p:animEffect transition="in" filter="wipe(left)">
                                      <p:cBhvr>
                                        <p:cTn id="41" dur="500"/>
                                        <p:tgtEl>
                                          <p:spTgt spid="23559">
                                            <p:txEl>
                                              <p:pRg st="5" end="5"/>
                                            </p:tx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3559">
                                            <p:txEl>
                                              <p:pRg st="6" end="6"/>
                                            </p:txEl>
                                          </p:spTgt>
                                        </p:tgtEl>
                                        <p:attrNameLst>
                                          <p:attrName>style.visibility</p:attrName>
                                        </p:attrNameLst>
                                      </p:cBhvr>
                                      <p:to>
                                        <p:strVal val="visible"/>
                                      </p:to>
                                    </p:set>
                                    <p:animEffect transition="in" filter="wipe(left)">
                                      <p:cBhvr>
                                        <p:cTn id="44" dur="500"/>
                                        <p:tgtEl>
                                          <p:spTgt spid="23559">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3560"/>
                                        </p:tgtEl>
                                        <p:attrNameLst>
                                          <p:attrName>style.visibility</p:attrName>
                                        </p:attrNameLst>
                                      </p:cBhvr>
                                      <p:to>
                                        <p:strVal val="visible"/>
                                      </p:to>
                                    </p:set>
                                    <p:animEffect transition="in" filter="wipe(left)">
                                      <p:cBhvr>
                                        <p:cTn id="49" dur="5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utoUpdateAnimBg="0"/>
      <p:bldP spid="23559" grpId="0" uiExpand="1" build="p" autoUpdateAnimBg="0" advAuto="0"/>
      <p:bldP spid="2356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130A9F61-FD78-4C7C-8CAC-B74E1A5D6FA2}" type="slidenum">
              <a:rPr lang="en-US" altLang="en-US"/>
              <a:pPr/>
              <a:t>12</a:t>
            </a:fld>
            <a:endParaRPr lang="en-US" altLang="en-US"/>
          </a:p>
        </p:txBody>
      </p:sp>
      <p:sp>
        <p:nvSpPr>
          <p:cNvPr id="19462" name="AutoShape 6"/>
          <p:cNvSpPr>
            <a:spLocks noGrp="1" noChangeArrowheads="1"/>
          </p:cNvSpPr>
          <p:nvPr>
            <p:ph type="title"/>
          </p:nvPr>
        </p:nvSpPr>
        <p:spPr>
          <a:xfrm>
            <a:off x="1295400" y="914400"/>
            <a:ext cx="7848600" cy="1066800"/>
          </a:xfrm>
        </p:spPr>
        <p:txBody>
          <a:bodyPr/>
          <a:lstStyle/>
          <a:p>
            <a:r>
              <a:rPr lang="en-US" altLang="en-US"/>
              <a:t>Fat</a:t>
            </a:r>
            <a:br>
              <a:rPr lang="en-US" altLang="en-US"/>
            </a:br>
            <a:r>
              <a:rPr lang="en-US" altLang="en-US" sz="2400" b="1" i="1">
                <a:latin typeface="Times New Roman" pitchFamily="18" charset="0"/>
              </a:rPr>
              <a:t>     - The most concentrated form of food energy (calories).</a:t>
            </a:r>
            <a:endParaRPr lang="en-US" altLang="en-US"/>
          </a:p>
        </p:txBody>
      </p:sp>
      <p:sp>
        <p:nvSpPr>
          <p:cNvPr id="19463" name="Rectangle 7"/>
          <p:cNvSpPr>
            <a:spLocks noGrp="1" noChangeArrowheads="1"/>
          </p:cNvSpPr>
          <p:nvPr>
            <p:ph type="body" idx="1"/>
          </p:nvPr>
        </p:nvSpPr>
        <p:spPr>
          <a:xfrm>
            <a:off x="1371600" y="2362200"/>
            <a:ext cx="7315200" cy="4191917"/>
          </a:xfrm>
        </p:spPr>
        <p:txBody>
          <a:bodyPr/>
          <a:lstStyle/>
          <a:p>
            <a:r>
              <a:rPr lang="en-US" altLang="en-US" sz="2400" dirty="0"/>
              <a:t>Food Sources: </a:t>
            </a:r>
          </a:p>
          <a:p>
            <a:pPr lvl="1"/>
            <a:r>
              <a:rPr lang="en-US" altLang="en-US" sz="2000" dirty="0"/>
              <a:t>Butter, vegetable oils, salad dressings, nuts and </a:t>
            </a:r>
            <a:br>
              <a:rPr lang="en-US" altLang="en-US" sz="2000" dirty="0"/>
            </a:br>
            <a:r>
              <a:rPr lang="en-US" altLang="en-US" sz="2000" dirty="0"/>
              <a:t>seeds, dairy products made with whole milk </a:t>
            </a:r>
            <a:br>
              <a:rPr lang="en-US" altLang="en-US" sz="2000" dirty="0"/>
            </a:br>
            <a:r>
              <a:rPr lang="en-US" altLang="en-US" sz="2000" dirty="0"/>
              <a:t>or cream, and meats. </a:t>
            </a:r>
          </a:p>
          <a:p>
            <a:r>
              <a:rPr lang="en-US" altLang="en-US" sz="2400" dirty="0"/>
              <a:t>Function in the Body:</a:t>
            </a:r>
          </a:p>
          <a:p>
            <a:pPr lvl="1"/>
            <a:r>
              <a:rPr lang="en-US" altLang="en-US" sz="2000" dirty="0"/>
              <a:t>Provide substances needed for </a:t>
            </a:r>
            <a:r>
              <a:rPr lang="en-US" altLang="en-US" sz="2000" u="sng" dirty="0"/>
              <a:t>growth</a:t>
            </a:r>
            <a:r>
              <a:rPr lang="en-US" altLang="en-US" sz="2000" dirty="0"/>
              <a:t> and healthy skin.</a:t>
            </a:r>
          </a:p>
          <a:p>
            <a:pPr lvl="1"/>
            <a:r>
              <a:rPr lang="en-US" altLang="en-US" sz="2000" dirty="0"/>
              <a:t>Enhance the </a:t>
            </a:r>
            <a:r>
              <a:rPr lang="en-US" altLang="en-US" sz="2000" u="sng" dirty="0"/>
              <a:t>taste</a:t>
            </a:r>
            <a:r>
              <a:rPr lang="en-US" altLang="en-US" sz="2000" dirty="0"/>
              <a:t> and </a:t>
            </a:r>
            <a:r>
              <a:rPr lang="en-US" altLang="en-US" sz="2000" u="sng" dirty="0"/>
              <a:t>texture</a:t>
            </a:r>
            <a:r>
              <a:rPr lang="en-US" altLang="en-US" sz="2000" dirty="0"/>
              <a:t> of food.</a:t>
            </a:r>
          </a:p>
          <a:p>
            <a:pPr lvl="1"/>
            <a:r>
              <a:rPr lang="en-US" altLang="en-US" sz="2000" dirty="0"/>
              <a:t>Required to carry “</a:t>
            </a:r>
            <a:r>
              <a:rPr lang="en-US" altLang="en-US" sz="2000" u="sng" dirty="0"/>
              <a:t>fat-soluble</a:t>
            </a:r>
            <a:r>
              <a:rPr lang="en-US" altLang="en-US" sz="2000" dirty="0"/>
              <a:t>” </a:t>
            </a:r>
            <a:br>
              <a:rPr lang="en-US" altLang="en-US" sz="2000" dirty="0"/>
            </a:br>
            <a:r>
              <a:rPr lang="en-US" altLang="en-US" sz="2000" dirty="0"/>
              <a:t>vitamins throughout the body.</a:t>
            </a:r>
          </a:p>
          <a:p>
            <a:pPr lvl="1"/>
            <a:r>
              <a:rPr lang="en-US" altLang="en-US" sz="2000" dirty="0"/>
              <a:t>Provide </a:t>
            </a:r>
            <a:r>
              <a:rPr lang="en-US" altLang="en-US" sz="2000" u="sng" dirty="0"/>
              <a:t>energy</a:t>
            </a:r>
            <a:r>
              <a:rPr lang="en-US" altLang="en-US" sz="2000" dirty="0"/>
              <a:t>.</a:t>
            </a:r>
          </a:p>
          <a:p>
            <a:pPr lvl="1"/>
            <a:endParaRPr lang="en-US" altLang="en-US" sz="2000" dirty="0"/>
          </a:p>
        </p:txBody>
      </p:sp>
      <p:pic>
        <p:nvPicPr>
          <p:cNvPr id="1946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30388" cy="1689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afterEffect">
                                  <p:stCondLst>
                                    <p:cond delay="0"/>
                                  </p:stCondLst>
                                  <p:childTnLst>
                                    <p:set>
                                      <p:cBhvr>
                                        <p:cTn id="6" dur="1" fill="hold">
                                          <p:stCondLst>
                                            <p:cond delay="0"/>
                                          </p:stCondLst>
                                        </p:cTn>
                                        <p:tgtEl>
                                          <p:spTgt spid="19465"/>
                                        </p:tgtEl>
                                        <p:attrNameLst>
                                          <p:attrName>style.visibility</p:attrName>
                                        </p:attrNameLst>
                                      </p:cBhvr>
                                      <p:to>
                                        <p:strVal val="visible"/>
                                      </p:to>
                                    </p:set>
                                    <p:anim calcmode="lin" valueType="num">
                                      <p:cBhvr additive="base">
                                        <p:cTn id="7" dur="500" fill="hold"/>
                                        <p:tgtEl>
                                          <p:spTgt spid="19465"/>
                                        </p:tgtEl>
                                        <p:attrNameLst>
                                          <p:attrName>ppt_x</p:attrName>
                                        </p:attrNameLst>
                                      </p:cBhvr>
                                      <p:tavLst>
                                        <p:tav tm="0">
                                          <p:val>
                                            <p:strVal val="1+#ppt_w/2"/>
                                          </p:val>
                                        </p:tav>
                                        <p:tav tm="100000">
                                          <p:val>
                                            <p:strVal val="#ppt_x"/>
                                          </p:val>
                                        </p:tav>
                                      </p:tavLst>
                                    </p:anim>
                                    <p:anim calcmode="lin" valueType="num">
                                      <p:cBhvr additive="base">
                                        <p:cTn id="8"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9463">
                                            <p:txEl>
                                              <p:pRg st="0" end="0"/>
                                            </p:txEl>
                                          </p:spTgt>
                                        </p:tgtEl>
                                        <p:attrNameLst>
                                          <p:attrName>style.visibility</p:attrName>
                                        </p:attrNameLst>
                                      </p:cBhvr>
                                      <p:to>
                                        <p:strVal val="visible"/>
                                      </p:to>
                                    </p:set>
                                    <p:animEffect transition="in" filter="wipe(left)">
                                      <p:cBhvr>
                                        <p:cTn id="13" dur="500"/>
                                        <p:tgtEl>
                                          <p:spTgt spid="19463">
                                            <p:txEl>
                                              <p:pRg st="0" end="0"/>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463">
                                            <p:txEl>
                                              <p:pRg st="1" end="1"/>
                                            </p:txEl>
                                          </p:spTgt>
                                        </p:tgtEl>
                                        <p:attrNameLst>
                                          <p:attrName>style.visibility</p:attrName>
                                        </p:attrNameLst>
                                      </p:cBhvr>
                                      <p:to>
                                        <p:strVal val="visible"/>
                                      </p:to>
                                    </p:set>
                                    <p:animEffect transition="in" filter="wipe(left)">
                                      <p:cBhvr>
                                        <p:cTn id="16" dur="500"/>
                                        <p:tgtEl>
                                          <p:spTgt spid="194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463">
                                            <p:txEl>
                                              <p:pRg st="2" end="2"/>
                                            </p:txEl>
                                          </p:spTgt>
                                        </p:tgtEl>
                                        <p:attrNameLst>
                                          <p:attrName>style.visibility</p:attrName>
                                        </p:attrNameLst>
                                      </p:cBhvr>
                                      <p:to>
                                        <p:strVal val="visible"/>
                                      </p:to>
                                    </p:set>
                                    <p:animEffect transition="in" filter="wipe(left)">
                                      <p:cBhvr>
                                        <p:cTn id="21" dur="500"/>
                                        <p:tgtEl>
                                          <p:spTgt spid="194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9463">
                                            <p:txEl>
                                              <p:pRg st="3" end="3"/>
                                            </p:txEl>
                                          </p:spTgt>
                                        </p:tgtEl>
                                        <p:attrNameLst>
                                          <p:attrName>style.visibility</p:attrName>
                                        </p:attrNameLst>
                                      </p:cBhvr>
                                      <p:to>
                                        <p:strVal val="visible"/>
                                      </p:to>
                                    </p:set>
                                    <p:animEffect transition="in" filter="wipe(left)">
                                      <p:cBhvr>
                                        <p:cTn id="26" dur="500"/>
                                        <p:tgtEl>
                                          <p:spTgt spid="194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9463">
                                            <p:txEl>
                                              <p:pRg st="4" end="4"/>
                                            </p:txEl>
                                          </p:spTgt>
                                        </p:tgtEl>
                                        <p:attrNameLst>
                                          <p:attrName>style.visibility</p:attrName>
                                        </p:attrNameLst>
                                      </p:cBhvr>
                                      <p:to>
                                        <p:strVal val="visible"/>
                                      </p:to>
                                    </p:set>
                                    <p:animEffect transition="in" filter="wipe(left)">
                                      <p:cBhvr>
                                        <p:cTn id="31" dur="500"/>
                                        <p:tgtEl>
                                          <p:spTgt spid="194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9463">
                                            <p:txEl>
                                              <p:pRg st="5" end="5"/>
                                            </p:txEl>
                                          </p:spTgt>
                                        </p:tgtEl>
                                        <p:attrNameLst>
                                          <p:attrName>style.visibility</p:attrName>
                                        </p:attrNameLst>
                                      </p:cBhvr>
                                      <p:to>
                                        <p:strVal val="visible"/>
                                      </p:to>
                                    </p:set>
                                    <p:animEffect transition="in" filter="wipe(left)">
                                      <p:cBhvr>
                                        <p:cTn id="36" dur="500"/>
                                        <p:tgtEl>
                                          <p:spTgt spid="194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9463">
                                            <p:txEl>
                                              <p:pRg st="6" end="6"/>
                                            </p:txEl>
                                          </p:spTgt>
                                        </p:tgtEl>
                                        <p:attrNameLst>
                                          <p:attrName>style.visibility</p:attrName>
                                        </p:attrNameLst>
                                      </p:cBhvr>
                                      <p:to>
                                        <p:strVal val="visible"/>
                                      </p:to>
                                    </p:set>
                                    <p:animEffect transition="in" filter="wipe(left)">
                                      <p:cBhvr>
                                        <p:cTn id="41" dur="500"/>
                                        <p:tgtEl>
                                          <p:spTgt spid="194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uiExpand="1"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6" name="Slide Number Placeholder 5"/>
          <p:cNvSpPr>
            <a:spLocks noGrp="1"/>
          </p:cNvSpPr>
          <p:nvPr>
            <p:ph type="sldNum" sz="quarter" idx="12"/>
          </p:nvPr>
        </p:nvSpPr>
        <p:spPr/>
        <p:txBody>
          <a:bodyPr/>
          <a:lstStyle/>
          <a:p>
            <a:fld id="{ABF396B2-1D2D-45D9-A184-B45F5E17E25F}" type="slidenum">
              <a:rPr lang="en-US" altLang="en-US"/>
              <a:pPr/>
              <a:t>13</a:t>
            </a:fld>
            <a:endParaRPr lang="en-US" altLang="en-US"/>
          </a:p>
        </p:txBody>
      </p:sp>
      <p:sp>
        <p:nvSpPr>
          <p:cNvPr id="20493" name="AutoShape 13"/>
          <p:cNvSpPr>
            <a:spLocks noGrp="1" noChangeArrowheads="1"/>
          </p:cNvSpPr>
          <p:nvPr>
            <p:ph type="title"/>
          </p:nvPr>
        </p:nvSpPr>
        <p:spPr/>
        <p:txBody>
          <a:bodyPr/>
          <a:lstStyle/>
          <a:p>
            <a:r>
              <a:rPr lang="en-US" altLang="en-US"/>
              <a:t>Types of Fat</a:t>
            </a:r>
          </a:p>
        </p:txBody>
      </p:sp>
      <p:sp>
        <p:nvSpPr>
          <p:cNvPr id="20494" name="Rectangle 14"/>
          <p:cNvSpPr>
            <a:spLocks noGrp="1" noChangeArrowheads="1"/>
          </p:cNvSpPr>
          <p:nvPr>
            <p:ph type="body" idx="1"/>
          </p:nvPr>
        </p:nvSpPr>
        <p:spPr>
          <a:xfrm>
            <a:off x="1371600" y="2362200"/>
            <a:ext cx="7162800" cy="4708525"/>
          </a:xfrm>
        </p:spPr>
        <p:txBody>
          <a:bodyPr/>
          <a:lstStyle/>
          <a:p>
            <a:pPr>
              <a:lnSpc>
                <a:spcPct val="90000"/>
              </a:lnSpc>
            </a:pPr>
            <a:r>
              <a:rPr lang="en-US" altLang="en-US" sz="2400" u="sng" dirty="0"/>
              <a:t>Saturated Fat</a:t>
            </a:r>
            <a:r>
              <a:rPr lang="en-US" altLang="en-US" sz="2400" dirty="0"/>
              <a:t>:</a:t>
            </a:r>
          </a:p>
          <a:p>
            <a:pPr lvl="1">
              <a:lnSpc>
                <a:spcPct val="90000"/>
              </a:lnSpc>
            </a:pPr>
            <a:r>
              <a:rPr lang="en-US" altLang="en-US" sz="1800" dirty="0"/>
              <a:t>Fats that are usually </a:t>
            </a:r>
            <a:r>
              <a:rPr lang="en-US" altLang="en-US" sz="1800" u="sng" dirty="0"/>
              <a:t>solid</a:t>
            </a:r>
            <a:r>
              <a:rPr lang="en-US" altLang="en-US" sz="1800" dirty="0"/>
              <a:t> at room temperature.  </a:t>
            </a:r>
          </a:p>
          <a:p>
            <a:pPr lvl="1">
              <a:lnSpc>
                <a:spcPct val="90000"/>
              </a:lnSpc>
            </a:pPr>
            <a:r>
              <a:rPr lang="en-US" altLang="en-US" sz="1800" b="1" dirty="0"/>
              <a:t>Food Sources:</a:t>
            </a:r>
            <a:r>
              <a:rPr lang="en-US" altLang="en-US" sz="1800" dirty="0"/>
              <a:t> Animal foods and tropical oils.</a:t>
            </a:r>
          </a:p>
          <a:p>
            <a:pPr lvl="1">
              <a:lnSpc>
                <a:spcPct val="90000"/>
              </a:lnSpc>
            </a:pPr>
            <a:r>
              <a:rPr lang="en-US" altLang="en-US" sz="1800" dirty="0"/>
              <a:t>The type of fat most strongly linked to high cholesterol and increased risk of heart disease.</a:t>
            </a:r>
            <a:endParaRPr lang="en-US" altLang="en-US" sz="2000" dirty="0"/>
          </a:p>
          <a:p>
            <a:pPr>
              <a:lnSpc>
                <a:spcPct val="90000"/>
              </a:lnSpc>
            </a:pPr>
            <a:r>
              <a:rPr lang="en-US" altLang="en-US" sz="2400" u="sng" dirty="0"/>
              <a:t>Unsaturated Fat</a:t>
            </a:r>
            <a:r>
              <a:rPr lang="en-US" altLang="en-US" sz="2400" dirty="0"/>
              <a:t>:</a:t>
            </a:r>
          </a:p>
          <a:p>
            <a:pPr lvl="1">
              <a:lnSpc>
                <a:spcPct val="90000"/>
              </a:lnSpc>
            </a:pPr>
            <a:r>
              <a:rPr lang="en-US" altLang="en-US" sz="1800" dirty="0"/>
              <a:t>Fats that are </a:t>
            </a:r>
            <a:r>
              <a:rPr lang="en-US" altLang="en-US" sz="1800" u="sng" dirty="0"/>
              <a:t>liquid </a:t>
            </a:r>
            <a:r>
              <a:rPr lang="en-US" altLang="en-US" sz="1800" dirty="0"/>
              <a:t>at room temperature.</a:t>
            </a:r>
          </a:p>
          <a:p>
            <a:pPr lvl="1">
              <a:lnSpc>
                <a:spcPct val="90000"/>
              </a:lnSpc>
            </a:pPr>
            <a:r>
              <a:rPr lang="en-US" altLang="en-US" sz="1800" b="1" u="sng" dirty="0"/>
              <a:t>Polyunsaturated</a:t>
            </a:r>
            <a:r>
              <a:rPr lang="en-US" altLang="en-US" sz="1800" b="1" dirty="0"/>
              <a:t> Fat:</a:t>
            </a:r>
            <a:endParaRPr lang="en-US" altLang="en-US" sz="2000" dirty="0"/>
          </a:p>
          <a:p>
            <a:pPr lvl="2">
              <a:lnSpc>
                <a:spcPct val="90000"/>
              </a:lnSpc>
            </a:pPr>
            <a:r>
              <a:rPr lang="en-US" altLang="en-US" sz="1600" b="1" dirty="0"/>
              <a:t>Food Sources:</a:t>
            </a:r>
            <a:r>
              <a:rPr lang="en-US" altLang="en-US" sz="1600" dirty="0"/>
              <a:t> Vegetables and fish oils.</a:t>
            </a:r>
          </a:p>
          <a:p>
            <a:pPr lvl="2">
              <a:lnSpc>
                <a:spcPct val="90000"/>
              </a:lnSpc>
            </a:pPr>
            <a:r>
              <a:rPr lang="en-US" altLang="en-US" sz="1600" dirty="0"/>
              <a:t>Provide </a:t>
            </a:r>
            <a:r>
              <a:rPr lang="en-US" altLang="en-US" sz="1600" u="sng" dirty="0"/>
              <a:t>two</a:t>
            </a:r>
            <a:r>
              <a:rPr lang="en-US" altLang="en-US" sz="1600" dirty="0"/>
              <a:t> essential fatty acids necessary for bodily functions.</a:t>
            </a:r>
            <a:endParaRPr lang="en-US" altLang="en-US" sz="1800" dirty="0"/>
          </a:p>
          <a:p>
            <a:pPr lvl="1">
              <a:lnSpc>
                <a:spcPct val="90000"/>
              </a:lnSpc>
            </a:pPr>
            <a:r>
              <a:rPr lang="en-US" altLang="en-US" sz="2000" b="1" u="sng" dirty="0"/>
              <a:t>Monounsaturated</a:t>
            </a:r>
            <a:r>
              <a:rPr lang="en-US" altLang="en-US" sz="2000" b="1" dirty="0"/>
              <a:t> Fat:</a:t>
            </a:r>
            <a:endParaRPr lang="en-US" altLang="en-US" sz="2000" dirty="0"/>
          </a:p>
          <a:p>
            <a:pPr lvl="2">
              <a:lnSpc>
                <a:spcPct val="90000"/>
              </a:lnSpc>
            </a:pPr>
            <a:r>
              <a:rPr lang="en-US" altLang="en-US" sz="1600" b="1" dirty="0"/>
              <a:t>Food Sources:</a:t>
            </a:r>
            <a:r>
              <a:rPr lang="en-US" altLang="en-US" sz="1600" dirty="0"/>
              <a:t> Olive oil, canola oil, nuts, seeds.</a:t>
            </a:r>
          </a:p>
          <a:p>
            <a:pPr lvl="2">
              <a:lnSpc>
                <a:spcPct val="90000"/>
              </a:lnSpc>
            </a:pPr>
            <a:r>
              <a:rPr lang="en-US" altLang="en-US" sz="1600" dirty="0"/>
              <a:t>May play a role in </a:t>
            </a:r>
            <a:r>
              <a:rPr lang="en-US" altLang="en-US" sz="1600" u="sng" dirty="0"/>
              <a:t>reducing</a:t>
            </a:r>
            <a:r>
              <a:rPr lang="en-US" altLang="en-US" sz="1600" dirty="0"/>
              <a:t> the risk of heart disease.</a:t>
            </a:r>
          </a:p>
          <a:p>
            <a:pPr lvl="2">
              <a:lnSpc>
                <a:spcPct val="90000"/>
              </a:lnSpc>
            </a:pPr>
            <a:endParaRPr lang="en-US" altLang="en-US" sz="1600" dirty="0"/>
          </a:p>
          <a:p>
            <a:pPr lvl="2">
              <a:lnSpc>
                <a:spcPct val="90000"/>
              </a:lnSpc>
            </a:pPr>
            <a:endParaRPr lang="en-US" altLang="en-US" sz="1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94">
                                            <p:txEl>
                                              <p:pRg st="0" end="0"/>
                                            </p:txEl>
                                          </p:spTgt>
                                        </p:tgtEl>
                                        <p:attrNameLst>
                                          <p:attrName>style.visibility</p:attrName>
                                        </p:attrNameLst>
                                      </p:cBhvr>
                                      <p:to>
                                        <p:strVal val="visible"/>
                                      </p:to>
                                    </p:set>
                                    <p:animEffect transition="in" filter="wipe(left)">
                                      <p:cBhvr>
                                        <p:cTn id="7" dur="500"/>
                                        <p:tgtEl>
                                          <p:spTgt spid="204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94">
                                            <p:txEl>
                                              <p:pRg st="1" end="1"/>
                                            </p:txEl>
                                          </p:spTgt>
                                        </p:tgtEl>
                                        <p:attrNameLst>
                                          <p:attrName>style.visibility</p:attrName>
                                        </p:attrNameLst>
                                      </p:cBhvr>
                                      <p:to>
                                        <p:strVal val="visible"/>
                                      </p:to>
                                    </p:set>
                                    <p:animEffect transition="in" filter="wipe(left)">
                                      <p:cBhvr>
                                        <p:cTn id="12" dur="500"/>
                                        <p:tgtEl>
                                          <p:spTgt spid="204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94">
                                            <p:txEl>
                                              <p:pRg st="2" end="2"/>
                                            </p:txEl>
                                          </p:spTgt>
                                        </p:tgtEl>
                                        <p:attrNameLst>
                                          <p:attrName>style.visibility</p:attrName>
                                        </p:attrNameLst>
                                      </p:cBhvr>
                                      <p:to>
                                        <p:strVal val="visible"/>
                                      </p:to>
                                    </p:set>
                                    <p:animEffect transition="in" filter="wipe(left)">
                                      <p:cBhvr>
                                        <p:cTn id="17" dur="500"/>
                                        <p:tgtEl>
                                          <p:spTgt spid="20494">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0494">
                                            <p:txEl>
                                              <p:pRg st="3" end="3"/>
                                            </p:txEl>
                                          </p:spTgt>
                                        </p:tgtEl>
                                        <p:attrNameLst>
                                          <p:attrName>style.visibility</p:attrName>
                                        </p:attrNameLst>
                                      </p:cBhvr>
                                      <p:to>
                                        <p:strVal val="visible"/>
                                      </p:to>
                                    </p:set>
                                    <p:animEffect transition="in" filter="wipe(left)">
                                      <p:cBhvr>
                                        <p:cTn id="20" dur="500"/>
                                        <p:tgtEl>
                                          <p:spTgt spid="20494">
                                            <p:txEl>
                                              <p:pRg st="3" end="3"/>
                                            </p:txEl>
                                          </p:spTgt>
                                        </p:tgtEl>
                                      </p:cBhvr>
                                    </p:animEffect>
                                  </p:childTnLst>
                                </p:cTn>
                              </p:par>
                            </p:childTnLst>
                          </p:cTn>
                        </p:par>
                      </p:childTnLst>
                    </p:cTn>
                  </p:par>
                  <p:par>
                    <p:cTn id="21" fill="hold">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0494">
                                            <p:txEl>
                                              <p:pRg st="4" end="4"/>
                                            </p:txEl>
                                          </p:spTgt>
                                        </p:tgtEl>
                                        <p:attrNameLst>
                                          <p:attrName>style.visibility</p:attrName>
                                        </p:attrNameLst>
                                      </p:cBhvr>
                                      <p:to>
                                        <p:strVal val="visible"/>
                                      </p:to>
                                    </p:set>
                                    <p:animEffect transition="in" filter="wipe(left)">
                                      <p:cBhvr>
                                        <p:cTn id="25" dur="500"/>
                                        <p:tgtEl>
                                          <p:spTgt spid="20494">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0494">
                                            <p:txEl>
                                              <p:pRg st="5" end="5"/>
                                            </p:txEl>
                                          </p:spTgt>
                                        </p:tgtEl>
                                        <p:attrNameLst>
                                          <p:attrName>style.visibility</p:attrName>
                                        </p:attrNameLst>
                                      </p:cBhvr>
                                      <p:to>
                                        <p:strVal val="visible"/>
                                      </p:to>
                                    </p:set>
                                    <p:animEffect transition="in" filter="wipe(left)">
                                      <p:cBhvr>
                                        <p:cTn id="28" dur="500"/>
                                        <p:tgtEl>
                                          <p:spTgt spid="2049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0494">
                                            <p:txEl>
                                              <p:pRg st="6" end="6"/>
                                            </p:txEl>
                                          </p:spTgt>
                                        </p:tgtEl>
                                        <p:attrNameLst>
                                          <p:attrName>style.visibility</p:attrName>
                                        </p:attrNameLst>
                                      </p:cBhvr>
                                      <p:to>
                                        <p:strVal val="visible"/>
                                      </p:to>
                                    </p:set>
                                    <p:animEffect transition="in" filter="wipe(left)">
                                      <p:cBhvr>
                                        <p:cTn id="33" dur="500"/>
                                        <p:tgtEl>
                                          <p:spTgt spid="20494">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0494">
                                            <p:txEl>
                                              <p:pRg st="7" end="7"/>
                                            </p:txEl>
                                          </p:spTgt>
                                        </p:tgtEl>
                                        <p:attrNameLst>
                                          <p:attrName>style.visibility</p:attrName>
                                        </p:attrNameLst>
                                      </p:cBhvr>
                                      <p:to>
                                        <p:strVal val="visible"/>
                                      </p:to>
                                    </p:set>
                                    <p:animEffect transition="in" filter="wipe(left)">
                                      <p:cBhvr>
                                        <p:cTn id="36" dur="500"/>
                                        <p:tgtEl>
                                          <p:spTgt spid="20494">
                                            <p:txEl>
                                              <p:pRg st="7" end="7"/>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0494">
                                            <p:txEl>
                                              <p:pRg st="8" end="8"/>
                                            </p:txEl>
                                          </p:spTgt>
                                        </p:tgtEl>
                                        <p:attrNameLst>
                                          <p:attrName>style.visibility</p:attrName>
                                        </p:attrNameLst>
                                      </p:cBhvr>
                                      <p:to>
                                        <p:strVal val="visible"/>
                                      </p:to>
                                    </p:set>
                                    <p:animEffect transition="in" filter="wipe(left)">
                                      <p:cBhvr>
                                        <p:cTn id="39" dur="500"/>
                                        <p:tgtEl>
                                          <p:spTgt spid="20494">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0494">
                                            <p:txEl>
                                              <p:pRg st="9" end="9"/>
                                            </p:txEl>
                                          </p:spTgt>
                                        </p:tgtEl>
                                        <p:attrNameLst>
                                          <p:attrName>style.visibility</p:attrName>
                                        </p:attrNameLst>
                                      </p:cBhvr>
                                      <p:to>
                                        <p:strVal val="visible"/>
                                      </p:to>
                                    </p:set>
                                    <p:animEffect transition="in" filter="wipe(left)">
                                      <p:cBhvr>
                                        <p:cTn id="44" dur="500"/>
                                        <p:tgtEl>
                                          <p:spTgt spid="20494">
                                            <p:txEl>
                                              <p:pRg st="9" end="9"/>
                                            </p:tx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0494">
                                            <p:txEl>
                                              <p:pRg st="10" end="10"/>
                                            </p:txEl>
                                          </p:spTgt>
                                        </p:tgtEl>
                                        <p:attrNameLst>
                                          <p:attrName>style.visibility</p:attrName>
                                        </p:attrNameLst>
                                      </p:cBhvr>
                                      <p:to>
                                        <p:strVal val="visible"/>
                                      </p:to>
                                    </p:set>
                                    <p:animEffect transition="in" filter="wipe(left)">
                                      <p:cBhvr>
                                        <p:cTn id="47" dur="500"/>
                                        <p:tgtEl>
                                          <p:spTgt spid="20494">
                                            <p:txEl>
                                              <p:pRg st="10" end="10"/>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0494">
                                            <p:txEl>
                                              <p:pRg st="11" end="11"/>
                                            </p:txEl>
                                          </p:spTgt>
                                        </p:tgtEl>
                                        <p:attrNameLst>
                                          <p:attrName>style.visibility</p:attrName>
                                        </p:attrNameLst>
                                      </p:cBhvr>
                                      <p:to>
                                        <p:strVal val="visible"/>
                                      </p:to>
                                    </p:set>
                                    <p:animEffect transition="in" filter="wipe(left)">
                                      <p:cBhvr>
                                        <p:cTn id="50" dur="500"/>
                                        <p:tgtEl>
                                          <p:spTgt spid="2049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4" grpId="0" uiExpand="1"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7D72B504-96E6-480C-A3BA-5B2AC1893D62}" type="slidenum">
              <a:rPr lang="en-US" altLang="en-US"/>
              <a:pPr/>
              <a:t>14</a:t>
            </a:fld>
            <a:endParaRPr lang="en-US" altLang="en-US"/>
          </a:p>
        </p:txBody>
      </p:sp>
      <p:sp>
        <p:nvSpPr>
          <p:cNvPr id="21508" name="AutoShape 4"/>
          <p:cNvSpPr>
            <a:spLocks noGrp="1" noChangeArrowheads="1"/>
          </p:cNvSpPr>
          <p:nvPr>
            <p:ph type="title"/>
          </p:nvPr>
        </p:nvSpPr>
        <p:spPr>
          <a:xfrm>
            <a:off x="1295400" y="914400"/>
            <a:ext cx="7848600" cy="1066800"/>
          </a:xfrm>
        </p:spPr>
        <p:txBody>
          <a:bodyPr/>
          <a:lstStyle/>
          <a:p>
            <a:r>
              <a:rPr lang="en-US" altLang="en-US"/>
              <a:t>Cholesterol</a:t>
            </a:r>
            <a:br>
              <a:rPr lang="en-US" altLang="en-US"/>
            </a:br>
            <a:r>
              <a:rPr lang="en-US" altLang="en-US" sz="2400" b="1" i="1">
                <a:latin typeface="Times New Roman" pitchFamily="18" charset="0"/>
              </a:rPr>
              <a:t>- A fat-like substance that is part of every cell of the body.</a:t>
            </a:r>
            <a:endParaRPr lang="en-US" altLang="en-US"/>
          </a:p>
        </p:txBody>
      </p:sp>
      <p:sp>
        <p:nvSpPr>
          <p:cNvPr id="21509" name="Rectangle 5"/>
          <p:cNvSpPr>
            <a:spLocks noGrp="1" noChangeArrowheads="1"/>
          </p:cNvSpPr>
          <p:nvPr>
            <p:ph type="body" idx="1"/>
          </p:nvPr>
        </p:nvSpPr>
        <p:spPr>
          <a:xfrm>
            <a:off x="1371600" y="2362200"/>
            <a:ext cx="7159625" cy="3578225"/>
          </a:xfrm>
        </p:spPr>
        <p:txBody>
          <a:bodyPr/>
          <a:lstStyle/>
          <a:p>
            <a:pPr>
              <a:lnSpc>
                <a:spcPct val="90000"/>
              </a:lnSpc>
            </a:pPr>
            <a:r>
              <a:rPr lang="en-US" altLang="en-US" sz="2400" dirty="0"/>
              <a:t>Function in the Body:</a:t>
            </a:r>
          </a:p>
          <a:p>
            <a:pPr lvl="1">
              <a:lnSpc>
                <a:spcPct val="90000"/>
              </a:lnSpc>
            </a:pPr>
            <a:r>
              <a:rPr lang="en-US" altLang="en-US" sz="2000" dirty="0"/>
              <a:t>Helps the body make necessary cells including </a:t>
            </a:r>
            <a:r>
              <a:rPr lang="en-US" altLang="en-US" sz="2000" u="sng" dirty="0"/>
              <a:t>skin</a:t>
            </a:r>
            <a:r>
              <a:rPr lang="en-US" altLang="en-US" sz="2000" dirty="0"/>
              <a:t>, and </a:t>
            </a:r>
            <a:r>
              <a:rPr lang="en-US" altLang="en-US" sz="2000" u="sng" dirty="0"/>
              <a:t>hormones</a:t>
            </a:r>
            <a:r>
              <a:rPr lang="en-US" altLang="en-US" sz="2000" dirty="0"/>
              <a:t>.</a:t>
            </a:r>
          </a:p>
          <a:p>
            <a:pPr lvl="1">
              <a:lnSpc>
                <a:spcPct val="90000"/>
              </a:lnSpc>
            </a:pPr>
            <a:r>
              <a:rPr lang="en-US" altLang="en-US" sz="2000" dirty="0"/>
              <a:t>Aids in digestion.</a:t>
            </a:r>
          </a:p>
          <a:p>
            <a:pPr lvl="1">
              <a:lnSpc>
                <a:spcPct val="90000"/>
              </a:lnSpc>
            </a:pPr>
            <a:r>
              <a:rPr lang="en-US" altLang="en-US" sz="2000" dirty="0"/>
              <a:t>The human body </a:t>
            </a:r>
            <a:r>
              <a:rPr lang="en-US" altLang="en-US" sz="2000" u="sng" dirty="0"/>
              <a:t>manufactures</a:t>
            </a:r>
            <a:r>
              <a:rPr lang="en-US" altLang="en-US" sz="2000" dirty="0"/>
              <a:t> all the cholesterol it needs.  You also get cholesterol from animal food products you eat.  </a:t>
            </a:r>
          </a:p>
          <a:p>
            <a:pPr>
              <a:lnSpc>
                <a:spcPct val="90000"/>
              </a:lnSpc>
            </a:pPr>
            <a:r>
              <a:rPr lang="en-US" altLang="en-US" sz="2000" dirty="0"/>
              <a:t>When cholesterol levels are </a:t>
            </a:r>
            <a:r>
              <a:rPr lang="en-US" altLang="en-US" sz="2000" u="sng" dirty="0"/>
              <a:t>high</a:t>
            </a:r>
            <a:r>
              <a:rPr lang="en-US" altLang="en-US" sz="2000" dirty="0"/>
              <a:t> </a:t>
            </a:r>
            <a:br>
              <a:rPr lang="en-US" altLang="en-US" sz="2000" dirty="0"/>
            </a:br>
            <a:r>
              <a:rPr lang="en-US" altLang="en-US" sz="2000" dirty="0"/>
              <a:t>there is a greater risk for heart disease.</a:t>
            </a:r>
            <a:endParaRPr lang="en-US" altLang="en-US" sz="2400" dirty="0"/>
          </a:p>
          <a:p>
            <a:pPr lvl="1">
              <a:lnSpc>
                <a:spcPct val="90000"/>
              </a:lnSpc>
            </a:pPr>
            <a:r>
              <a:rPr lang="en-US" altLang="en-US" sz="2000" b="1" i="1" dirty="0">
                <a:latin typeface="Times New Roman" pitchFamily="18" charset="0"/>
              </a:rPr>
              <a:t>Do you know what the healthy cholesterol </a:t>
            </a:r>
            <a:br>
              <a:rPr lang="en-US" altLang="en-US" sz="2000" b="1" i="1" dirty="0">
                <a:latin typeface="Times New Roman" pitchFamily="18" charset="0"/>
              </a:rPr>
            </a:br>
            <a:r>
              <a:rPr lang="en-US" altLang="en-US" sz="2000" b="1" i="1" dirty="0">
                <a:latin typeface="Times New Roman" pitchFamily="18" charset="0"/>
              </a:rPr>
              <a:t>range is for teens your age?</a:t>
            </a:r>
            <a:endParaRPr lang="en-US" altLang="en-US" sz="2000" dirty="0"/>
          </a:p>
        </p:txBody>
      </p:sp>
      <p:pic>
        <p:nvPicPr>
          <p:cNvPr id="2151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343400"/>
            <a:ext cx="1863725"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p:cTn id="7" dur="500" fill="hold"/>
                                        <p:tgtEl>
                                          <p:spTgt spid="21510"/>
                                        </p:tgtEl>
                                        <p:attrNameLst>
                                          <p:attrName>ppt_w</p:attrName>
                                        </p:attrNameLst>
                                      </p:cBhvr>
                                      <p:tavLst>
                                        <p:tav tm="0">
                                          <p:val>
                                            <p:strVal val="2/3*#ppt_w"/>
                                          </p:val>
                                        </p:tav>
                                        <p:tav tm="100000">
                                          <p:val>
                                            <p:strVal val="#ppt_w"/>
                                          </p:val>
                                        </p:tav>
                                      </p:tavLst>
                                    </p:anim>
                                    <p:anim calcmode="lin" valueType="num">
                                      <p:cBhvr>
                                        <p:cTn id="8" dur="500" fill="hold"/>
                                        <p:tgtEl>
                                          <p:spTgt spid="21510"/>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1509">
                                            <p:txEl>
                                              <p:pRg st="0" end="0"/>
                                            </p:txEl>
                                          </p:spTgt>
                                        </p:tgtEl>
                                        <p:attrNameLst>
                                          <p:attrName>style.visibility</p:attrName>
                                        </p:attrNameLst>
                                      </p:cBhvr>
                                      <p:to>
                                        <p:strVal val="visible"/>
                                      </p:to>
                                    </p:set>
                                    <p:animEffect transition="in" filter="wipe(left)">
                                      <p:cBhvr>
                                        <p:cTn id="13" dur="500"/>
                                        <p:tgtEl>
                                          <p:spTgt spid="2150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1509">
                                            <p:txEl>
                                              <p:pRg st="1" end="1"/>
                                            </p:txEl>
                                          </p:spTgt>
                                        </p:tgtEl>
                                        <p:attrNameLst>
                                          <p:attrName>style.visibility</p:attrName>
                                        </p:attrNameLst>
                                      </p:cBhvr>
                                      <p:to>
                                        <p:strVal val="visible"/>
                                      </p:to>
                                    </p:set>
                                    <p:animEffect transition="in" filter="wipe(left)">
                                      <p:cBhvr>
                                        <p:cTn id="18" dur="500"/>
                                        <p:tgtEl>
                                          <p:spTgt spid="21509">
                                            <p:txEl>
                                              <p:pRg st="1" end="1"/>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1509">
                                            <p:txEl>
                                              <p:pRg st="2" end="2"/>
                                            </p:txEl>
                                          </p:spTgt>
                                        </p:tgtEl>
                                        <p:attrNameLst>
                                          <p:attrName>style.visibility</p:attrName>
                                        </p:attrNameLst>
                                      </p:cBhvr>
                                      <p:to>
                                        <p:strVal val="visible"/>
                                      </p:to>
                                    </p:set>
                                    <p:animEffect transition="in" filter="wipe(left)">
                                      <p:cBhvr>
                                        <p:cTn id="21" dur="500"/>
                                        <p:tgtEl>
                                          <p:spTgt spid="21509">
                                            <p:txEl>
                                              <p:pRg st="2" end="2"/>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509">
                                            <p:txEl>
                                              <p:pRg st="3" end="3"/>
                                            </p:txEl>
                                          </p:spTgt>
                                        </p:tgtEl>
                                        <p:attrNameLst>
                                          <p:attrName>style.visibility</p:attrName>
                                        </p:attrNameLst>
                                      </p:cBhvr>
                                      <p:to>
                                        <p:strVal val="visible"/>
                                      </p:to>
                                    </p:set>
                                    <p:animEffect transition="in" filter="wipe(left)">
                                      <p:cBhvr>
                                        <p:cTn id="24" dur="500"/>
                                        <p:tgtEl>
                                          <p:spTgt spid="2150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1509">
                                            <p:txEl>
                                              <p:pRg st="4" end="4"/>
                                            </p:txEl>
                                          </p:spTgt>
                                        </p:tgtEl>
                                        <p:attrNameLst>
                                          <p:attrName>style.visibility</p:attrName>
                                        </p:attrNameLst>
                                      </p:cBhvr>
                                      <p:to>
                                        <p:strVal val="visible"/>
                                      </p:to>
                                    </p:set>
                                    <p:animEffect transition="in" filter="wipe(left)">
                                      <p:cBhvr>
                                        <p:cTn id="29" dur="500"/>
                                        <p:tgtEl>
                                          <p:spTgt spid="21509">
                                            <p:txEl>
                                              <p:pRg st="4" end="4"/>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1509">
                                            <p:txEl>
                                              <p:pRg st="5" end="5"/>
                                            </p:txEl>
                                          </p:spTgt>
                                        </p:tgtEl>
                                        <p:attrNameLst>
                                          <p:attrName>style.visibility</p:attrName>
                                        </p:attrNameLst>
                                      </p:cBhvr>
                                      <p:to>
                                        <p:strVal val="visible"/>
                                      </p:to>
                                    </p:set>
                                    <p:animEffect transition="in" filter="wipe(left)">
                                      <p:cBhvr>
                                        <p:cTn id="32" dur="500"/>
                                        <p:tgtEl>
                                          <p:spTgt spid="215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uiExpand="1"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02553C6E-2A4C-493D-B02C-79DF9604EE20}" type="slidenum">
              <a:rPr lang="en-US" altLang="en-US"/>
              <a:pPr/>
              <a:t>15</a:t>
            </a:fld>
            <a:endParaRPr lang="en-US" altLang="en-US"/>
          </a:p>
        </p:txBody>
      </p:sp>
      <p:sp>
        <p:nvSpPr>
          <p:cNvPr id="24580" name="AutoShape 4"/>
          <p:cNvSpPr>
            <a:spLocks noGrp="1" noChangeArrowheads="1"/>
          </p:cNvSpPr>
          <p:nvPr>
            <p:ph type="title"/>
          </p:nvPr>
        </p:nvSpPr>
        <p:spPr/>
        <p:txBody>
          <a:bodyPr/>
          <a:lstStyle/>
          <a:p>
            <a:r>
              <a:rPr lang="en-US" altLang="en-US"/>
              <a:t>Vitamins</a:t>
            </a:r>
          </a:p>
        </p:txBody>
      </p:sp>
      <p:sp>
        <p:nvSpPr>
          <p:cNvPr id="24581" name="Rectangle 5"/>
          <p:cNvSpPr>
            <a:spLocks noGrp="1" noChangeArrowheads="1"/>
          </p:cNvSpPr>
          <p:nvPr>
            <p:ph type="body" idx="1"/>
          </p:nvPr>
        </p:nvSpPr>
        <p:spPr>
          <a:xfrm>
            <a:off x="1371600" y="2362200"/>
            <a:ext cx="7315200" cy="3890963"/>
          </a:xfrm>
        </p:spPr>
        <p:txBody>
          <a:bodyPr/>
          <a:lstStyle/>
          <a:p>
            <a:pPr>
              <a:lnSpc>
                <a:spcPct val="90000"/>
              </a:lnSpc>
            </a:pPr>
            <a:r>
              <a:rPr lang="en-US" altLang="en-US" sz="2400" dirty="0"/>
              <a:t>Food Sources: </a:t>
            </a:r>
          </a:p>
          <a:p>
            <a:pPr lvl="1">
              <a:lnSpc>
                <a:spcPct val="90000"/>
              </a:lnSpc>
            </a:pPr>
            <a:r>
              <a:rPr lang="en-US" altLang="en-US" sz="2000" dirty="0"/>
              <a:t>Fruits, vegetables, milk, whole-grain breads, </a:t>
            </a:r>
            <a:br>
              <a:rPr lang="en-US" altLang="en-US" sz="2000" dirty="0"/>
            </a:br>
            <a:r>
              <a:rPr lang="en-US" altLang="en-US" sz="2000" dirty="0"/>
              <a:t>cereals and legumes.</a:t>
            </a:r>
          </a:p>
          <a:p>
            <a:pPr>
              <a:lnSpc>
                <a:spcPct val="90000"/>
              </a:lnSpc>
            </a:pPr>
            <a:r>
              <a:rPr lang="en-US" altLang="en-US" sz="2400" dirty="0"/>
              <a:t>Unlike carbohydrates, fats, and proteins, vitamins </a:t>
            </a:r>
            <a:r>
              <a:rPr lang="en-US" altLang="en-US" sz="2400" u="sng" dirty="0"/>
              <a:t>DO NOT</a:t>
            </a:r>
            <a:r>
              <a:rPr lang="en-US" altLang="en-US" sz="2400" dirty="0"/>
              <a:t> provide </a:t>
            </a:r>
            <a:r>
              <a:rPr lang="en-US" altLang="en-US" sz="2400" u="sng" dirty="0"/>
              <a:t>energy </a:t>
            </a:r>
            <a:r>
              <a:rPr lang="en-US" altLang="en-US" sz="2400" dirty="0"/>
              <a:t>(calories).</a:t>
            </a:r>
          </a:p>
          <a:p>
            <a:pPr>
              <a:lnSpc>
                <a:spcPct val="90000"/>
              </a:lnSpc>
            </a:pPr>
            <a:r>
              <a:rPr lang="en-US" altLang="en-US" sz="2400" dirty="0"/>
              <a:t>Function in the Body:</a:t>
            </a:r>
          </a:p>
          <a:p>
            <a:pPr lvl="1">
              <a:lnSpc>
                <a:spcPct val="90000"/>
              </a:lnSpc>
            </a:pPr>
            <a:r>
              <a:rPr lang="en-US" altLang="en-US" sz="2000" dirty="0"/>
              <a:t>Help </a:t>
            </a:r>
            <a:r>
              <a:rPr lang="en-US" altLang="en-US" sz="2000" u="sng" dirty="0"/>
              <a:t>regulate</a:t>
            </a:r>
            <a:r>
              <a:rPr lang="en-US" altLang="en-US" sz="2000" dirty="0"/>
              <a:t> the many chemical processes in the body.</a:t>
            </a:r>
          </a:p>
          <a:p>
            <a:pPr lvl="1">
              <a:lnSpc>
                <a:spcPct val="90000"/>
              </a:lnSpc>
            </a:pPr>
            <a:r>
              <a:rPr lang="en-US" altLang="en-US" sz="2000" dirty="0"/>
              <a:t>There are </a:t>
            </a:r>
            <a:r>
              <a:rPr lang="en-US" altLang="en-US" sz="2000" b="1" u="sng" dirty="0"/>
              <a:t>13 different vitamins</a:t>
            </a:r>
            <a:r>
              <a:rPr lang="en-US" altLang="en-US" sz="2000" u="sng" dirty="0"/>
              <a:t> </a:t>
            </a:r>
            <a:r>
              <a:rPr lang="en-US" altLang="en-US" sz="2000" dirty="0"/>
              <a:t>known to be required each day for good health.  </a:t>
            </a:r>
          </a:p>
          <a:p>
            <a:pPr lvl="1">
              <a:lnSpc>
                <a:spcPct val="90000"/>
              </a:lnSpc>
            </a:pPr>
            <a:r>
              <a:rPr lang="en-US" altLang="en-US" sz="2000" dirty="0"/>
              <a:t>Vitamins are separated into two types: </a:t>
            </a:r>
            <a:r>
              <a:rPr lang="en-US" altLang="en-US" sz="2000" b="1" u="sng" dirty="0"/>
              <a:t>Fat Soluble </a:t>
            </a:r>
            <a:r>
              <a:rPr lang="en-US" altLang="en-US" sz="2000" b="1" dirty="0"/>
              <a:t>&amp; </a:t>
            </a:r>
            <a:r>
              <a:rPr lang="en-US" altLang="en-US" sz="2000" b="1" u="sng" dirty="0"/>
              <a:t>Water Soluble </a:t>
            </a:r>
            <a:r>
              <a:rPr lang="en-US" altLang="en-US" sz="2000" b="1" dirty="0"/>
              <a:t>Vitamins.</a:t>
            </a:r>
          </a:p>
        </p:txBody>
      </p:sp>
      <p:pic>
        <p:nvPicPr>
          <p:cNvPr id="2458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04800"/>
            <a:ext cx="4038600" cy="2435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24584"/>
                                        </p:tgtEl>
                                        <p:attrNameLst>
                                          <p:attrName>style.visibility</p:attrName>
                                        </p:attrNameLst>
                                      </p:cBhvr>
                                      <p:to>
                                        <p:strVal val="visible"/>
                                      </p:to>
                                    </p:set>
                                    <p:anim calcmode="lin" valueType="num">
                                      <p:cBhvr>
                                        <p:cTn id="7" dur="1000" fill="hold"/>
                                        <p:tgtEl>
                                          <p:spTgt spid="24584"/>
                                        </p:tgtEl>
                                        <p:attrNameLst>
                                          <p:attrName>ppt_w</p:attrName>
                                        </p:attrNameLst>
                                      </p:cBhvr>
                                      <p:tavLst>
                                        <p:tav tm="0">
                                          <p:val>
                                            <p:fltVal val="0"/>
                                          </p:val>
                                        </p:tav>
                                        <p:tav tm="100000">
                                          <p:val>
                                            <p:strVal val="#ppt_w"/>
                                          </p:val>
                                        </p:tav>
                                      </p:tavLst>
                                    </p:anim>
                                    <p:anim calcmode="lin" valueType="num">
                                      <p:cBhvr>
                                        <p:cTn id="8" dur="1000" fill="hold"/>
                                        <p:tgtEl>
                                          <p:spTgt spid="24584"/>
                                        </p:tgtEl>
                                        <p:attrNameLst>
                                          <p:attrName>ppt_h</p:attrName>
                                        </p:attrNameLst>
                                      </p:cBhvr>
                                      <p:tavLst>
                                        <p:tav tm="0">
                                          <p:val>
                                            <p:fltVal val="0"/>
                                          </p:val>
                                        </p:tav>
                                        <p:tav tm="100000">
                                          <p:val>
                                            <p:strVal val="#ppt_h"/>
                                          </p:val>
                                        </p:tav>
                                      </p:tavLst>
                                    </p:anim>
                                    <p:anim calcmode="lin" valueType="num">
                                      <p:cBhvr>
                                        <p:cTn id="9" dur="1000" fill="hold"/>
                                        <p:tgtEl>
                                          <p:spTgt spid="2458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58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4581">
                                            <p:txEl>
                                              <p:pRg st="0" end="0"/>
                                            </p:txEl>
                                          </p:spTgt>
                                        </p:tgtEl>
                                        <p:attrNameLst>
                                          <p:attrName>style.visibility</p:attrName>
                                        </p:attrNameLst>
                                      </p:cBhvr>
                                      <p:to>
                                        <p:strVal val="visible"/>
                                      </p:to>
                                    </p:set>
                                    <p:animEffect transition="in" filter="wipe(left)">
                                      <p:cBhvr>
                                        <p:cTn id="15" dur="500"/>
                                        <p:tgtEl>
                                          <p:spTgt spid="24581">
                                            <p:txEl>
                                              <p:pRg st="0" end="0"/>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4581">
                                            <p:txEl>
                                              <p:pRg st="1" end="1"/>
                                            </p:txEl>
                                          </p:spTgt>
                                        </p:tgtEl>
                                        <p:attrNameLst>
                                          <p:attrName>style.visibility</p:attrName>
                                        </p:attrNameLst>
                                      </p:cBhvr>
                                      <p:to>
                                        <p:strVal val="visible"/>
                                      </p:to>
                                    </p:set>
                                    <p:animEffect transition="in" filter="wipe(left)">
                                      <p:cBhvr>
                                        <p:cTn id="18" dur="500"/>
                                        <p:tgtEl>
                                          <p:spTgt spid="2458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4581">
                                            <p:txEl>
                                              <p:pRg st="2" end="2"/>
                                            </p:txEl>
                                          </p:spTgt>
                                        </p:tgtEl>
                                        <p:attrNameLst>
                                          <p:attrName>style.visibility</p:attrName>
                                        </p:attrNameLst>
                                      </p:cBhvr>
                                      <p:to>
                                        <p:strVal val="visible"/>
                                      </p:to>
                                    </p:set>
                                    <p:animEffect transition="in" filter="wipe(left)">
                                      <p:cBhvr>
                                        <p:cTn id="23" dur="500"/>
                                        <p:tgtEl>
                                          <p:spTgt spid="2458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4581">
                                            <p:txEl>
                                              <p:pRg st="3" end="3"/>
                                            </p:txEl>
                                          </p:spTgt>
                                        </p:tgtEl>
                                        <p:attrNameLst>
                                          <p:attrName>style.visibility</p:attrName>
                                        </p:attrNameLst>
                                      </p:cBhvr>
                                      <p:to>
                                        <p:strVal val="visible"/>
                                      </p:to>
                                    </p:set>
                                    <p:animEffect transition="in" filter="wipe(left)">
                                      <p:cBhvr>
                                        <p:cTn id="28" dur="500"/>
                                        <p:tgtEl>
                                          <p:spTgt spid="2458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581">
                                            <p:txEl>
                                              <p:pRg st="4" end="4"/>
                                            </p:txEl>
                                          </p:spTgt>
                                        </p:tgtEl>
                                        <p:attrNameLst>
                                          <p:attrName>style.visibility</p:attrName>
                                        </p:attrNameLst>
                                      </p:cBhvr>
                                      <p:to>
                                        <p:strVal val="visible"/>
                                      </p:to>
                                    </p:set>
                                    <p:animEffect transition="in" filter="wipe(left)">
                                      <p:cBhvr>
                                        <p:cTn id="33" dur="500"/>
                                        <p:tgtEl>
                                          <p:spTgt spid="2458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4581">
                                            <p:txEl>
                                              <p:pRg st="5" end="5"/>
                                            </p:txEl>
                                          </p:spTgt>
                                        </p:tgtEl>
                                        <p:attrNameLst>
                                          <p:attrName>style.visibility</p:attrName>
                                        </p:attrNameLst>
                                      </p:cBhvr>
                                      <p:to>
                                        <p:strVal val="visible"/>
                                      </p:to>
                                    </p:set>
                                    <p:animEffect transition="in" filter="wipe(left)">
                                      <p:cBhvr>
                                        <p:cTn id="38" dur="500"/>
                                        <p:tgtEl>
                                          <p:spTgt spid="24581">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4581">
                                            <p:txEl>
                                              <p:pRg st="6" end="6"/>
                                            </p:txEl>
                                          </p:spTgt>
                                        </p:tgtEl>
                                        <p:attrNameLst>
                                          <p:attrName>style.visibility</p:attrName>
                                        </p:attrNameLst>
                                      </p:cBhvr>
                                      <p:to>
                                        <p:strVal val="visible"/>
                                      </p:to>
                                    </p:set>
                                    <p:animEffect transition="in" filter="wipe(left)">
                                      <p:cBhvr>
                                        <p:cTn id="43" dur="500"/>
                                        <p:tgtEl>
                                          <p:spTgt spid="245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uiExpand="1"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6" name="Slide Number Placeholder 5"/>
          <p:cNvSpPr>
            <a:spLocks noGrp="1"/>
          </p:cNvSpPr>
          <p:nvPr>
            <p:ph type="sldNum" sz="quarter" idx="12"/>
          </p:nvPr>
        </p:nvSpPr>
        <p:spPr/>
        <p:txBody>
          <a:bodyPr/>
          <a:lstStyle/>
          <a:p>
            <a:fld id="{7698B069-97EA-490B-A08C-0A8D61CF2DEC}" type="slidenum">
              <a:rPr lang="en-US" altLang="en-US"/>
              <a:pPr/>
              <a:t>16</a:t>
            </a:fld>
            <a:endParaRPr lang="en-US" altLang="en-US"/>
          </a:p>
        </p:txBody>
      </p:sp>
      <p:sp>
        <p:nvSpPr>
          <p:cNvPr id="25606" name="AutoShape 6"/>
          <p:cNvSpPr>
            <a:spLocks noGrp="1" noChangeArrowheads="1"/>
          </p:cNvSpPr>
          <p:nvPr>
            <p:ph type="title"/>
          </p:nvPr>
        </p:nvSpPr>
        <p:spPr/>
        <p:txBody>
          <a:bodyPr/>
          <a:lstStyle/>
          <a:p>
            <a:r>
              <a:rPr lang="en-US" altLang="en-US"/>
              <a:t>Fat/Water Soluble Vitamins</a:t>
            </a:r>
          </a:p>
        </p:txBody>
      </p:sp>
      <p:sp>
        <p:nvSpPr>
          <p:cNvPr id="25607" name="Rectangle 7"/>
          <p:cNvSpPr>
            <a:spLocks noGrp="1" noChangeArrowheads="1"/>
          </p:cNvSpPr>
          <p:nvPr>
            <p:ph type="body" idx="1"/>
          </p:nvPr>
        </p:nvSpPr>
        <p:spPr>
          <a:xfrm>
            <a:off x="1371600" y="2362200"/>
            <a:ext cx="7159625" cy="4268861"/>
          </a:xfrm>
        </p:spPr>
        <p:txBody>
          <a:bodyPr/>
          <a:lstStyle/>
          <a:p>
            <a:r>
              <a:rPr lang="en-US" altLang="en-US" sz="2400" dirty="0"/>
              <a:t>Fat Soluble Vitamins</a:t>
            </a:r>
          </a:p>
          <a:p>
            <a:pPr lvl="1"/>
            <a:r>
              <a:rPr lang="en-US" altLang="en-US" sz="2000" dirty="0"/>
              <a:t>Vitamins </a:t>
            </a:r>
            <a:r>
              <a:rPr lang="en-US" altLang="en-US" sz="2000" u="sng" dirty="0"/>
              <a:t>A</a:t>
            </a:r>
            <a:r>
              <a:rPr lang="en-US" altLang="en-US" sz="2000" dirty="0"/>
              <a:t>, </a:t>
            </a:r>
            <a:r>
              <a:rPr lang="en-US" altLang="en-US" sz="2000" u="sng" dirty="0"/>
              <a:t>D</a:t>
            </a:r>
            <a:r>
              <a:rPr lang="en-US" altLang="en-US" sz="2000" dirty="0"/>
              <a:t>, </a:t>
            </a:r>
            <a:r>
              <a:rPr lang="en-US" altLang="en-US" sz="2000" u="sng" dirty="0"/>
              <a:t>E</a:t>
            </a:r>
            <a:r>
              <a:rPr lang="en-US" altLang="en-US" sz="2000" dirty="0"/>
              <a:t>, </a:t>
            </a:r>
            <a:r>
              <a:rPr lang="en-US" altLang="en-US" sz="2000" u="sng" dirty="0"/>
              <a:t>K</a:t>
            </a:r>
          </a:p>
          <a:p>
            <a:pPr lvl="1"/>
            <a:r>
              <a:rPr lang="en-US" altLang="en-US" sz="2000" dirty="0"/>
              <a:t>Require </a:t>
            </a:r>
            <a:r>
              <a:rPr lang="en-US" altLang="en-US" sz="2000" u="sng" dirty="0"/>
              <a:t>fat</a:t>
            </a:r>
            <a:r>
              <a:rPr lang="en-US" altLang="en-US" sz="2000" dirty="0"/>
              <a:t> for the </a:t>
            </a:r>
            <a:r>
              <a:rPr lang="en-US" altLang="en-US" sz="2000" dirty="0" smtClean="0"/>
              <a:t>intestine </a:t>
            </a:r>
            <a:r>
              <a:rPr lang="en-US" altLang="en-US" sz="2000" dirty="0"/>
              <a:t>to allow them to be carried into the blood stream for use (absorption).</a:t>
            </a:r>
          </a:p>
          <a:p>
            <a:pPr lvl="1"/>
            <a:r>
              <a:rPr lang="en-US" altLang="en-US" sz="2000" dirty="0"/>
              <a:t>Can be </a:t>
            </a:r>
            <a:r>
              <a:rPr lang="en-US" altLang="en-US" sz="2000" u="sng" dirty="0"/>
              <a:t>stored</a:t>
            </a:r>
            <a:r>
              <a:rPr lang="en-US" altLang="en-US" sz="2000" dirty="0"/>
              <a:t> in the body for later use.</a:t>
            </a:r>
          </a:p>
          <a:p>
            <a:r>
              <a:rPr lang="en-US" altLang="en-US" sz="2400" dirty="0"/>
              <a:t>Water Soluble Vitamins</a:t>
            </a:r>
          </a:p>
          <a:p>
            <a:pPr lvl="1"/>
            <a:r>
              <a:rPr lang="en-US" altLang="en-US" sz="2000" dirty="0"/>
              <a:t>Vitamins </a:t>
            </a:r>
            <a:r>
              <a:rPr lang="en-US" altLang="en-US" sz="2000" u="sng" dirty="0"/>
              <a:t>C</a:t>
            </a:r>
            <a:r>
              <a:rPr lang="en-US" altLang="en-US" sz="2000" dirty="0"/>
              <a:t> and </a:t>
            </a:r>
            <a:r>
              <a:rPr lang="en-US" altLang="en-US" sz="2000" u="sng" dirty="0"/>
              <a:t>B</a:t>
            </a:r>
            <a:r>
              <a:rPr lang="en-US" altLang="en-US" sz="2000" dirty="0"/>
              <a:t>-complex</a:t>
            </a:r>
          </a:p>
          <a:p>
            <a:pPr lvl="1"/>
            <a:r>
              <a:rPr lang="en-US" altLang="en-US" sz="2000" dirty="0"/>
              <a:t>Require </a:t>
            </a:r>
            <a:r>
              <a:rPr lang="en-US" altLang="en-US" sz="2000" u="sng" dirty="0"/>
              <a:t>water</a:t>
            </a:r>
            <a:r>
              <a:rPr lang="en-US" altLang="en-US" sz="2000" dirty="0"/>
              <a:t> for absorption.</a:t>
            </a:r>
          </a:p>
          <a:p>
            <a:pPr lvl="1"/>
            <a:r>
              <a:rPr lang="en-US" altLang="en-US" sz="2000" u="sng" dirty="0"/>
              <a:t>Easily</a:t>
            </a:r>
            <a:r>
              <a:rPr lang="en-US" altLang="en-US" sz="2000" dirty="0"/>
              <a:t> absorbed and passed through the body as </a:t>
            </a:r>
            <a:r>
              <a:rPr lang="en-US" altLang="en-US" sz="2000" u="sng" dirty="0"/>
              <a:t>waste</a:t>
            </a:r>
            <a:r>
              <a:rPr lang="en-US" altLang="en-US" sz="2000" dirty="0"/>
              <a:t>.</a:t>
            </a:r>
          </a:p>
          <a:p>
            <a:pPr lvl="1"/>
            <a:endParaRPr lang="en-US" altLang="en-US"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7">
                                            <p:txEl>
                                              <p:pRg st="0" end="0"/>
                                            </p:txEl>
                                          </p:spTgt>
                                        </p:tgtEl>
                                        <p:attrNameLst>
                                          <p:attrName>style.visibility</p:attrName>
                                        </p:attrNameLst>
                                      </p:cBhvr>
                                      <p:to>
                                        <p:strVal val="visible"/>
                                      </p:to>
                                    </p:set>
                                    <p:animEffect transition="in" filter="wipe(left)">
                                      <p:cBhvr>
                                        <p:cTn id="7" dur="500"/>
                                        <p:tgtEl>
                                          <p:spTgt spid="2560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607">
                                            <p:txEl>
                                              <p:pRg st="1" end="1"/>
                                            </p:txEl>
                                          </p:spTgt>
                                        </p:tgtEl>
                                        <p:attrNameLst>
                                          <p:attrName>style.visibility</p:attrName>
                                        </p:attrNameLst>
                                      </p:cBhvr>
                                      <p:to>
                                        <p:strVal val="visible"/>
                                      </p:to>
                                    </p:set>
                                    <p:animEffect transition="in" filter="wipe(left)">
                                      <p:cBhvr>
                                        <p:cTn id="10" dur="500"/>
                                        <p:tgtEl>
                                          <p:spTgt spid="2560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5607">
                                            <p:txEl>
                                              <p:pRg st="2" end="2"/>
                                            </p:txEl>
                                          </p:spTgt>
                                        </p:tgtEl>
                                        <p:attrNameLst>
                                          <p:attrName>style.visibility</p:attrName>
                                        </p:attrNameLst>
                                      </p:cBhvr>
                                      <p:to>
                                        <p:strVal val="visible"/>
                                      </p:to>
                                    </p:set>
                                    <p:animEffect transition="in" filter="wipe(left)">
                                      <p:cBhvr>
                                        <p:cTn id="13" dur="500"/>
                                        <p:tgtEl>
                                          <p:spTgt spid="2560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5607">
                                            <p:txEl>
                                              <p:pRg st="3" end="3"/>
                                            </p:txEl>
                                          </p:spTgt>
                                        </p:tgtEl>
                                        <p:attrNameLst>
                                          <p:attrName>style.visibility</p:attrName>
                                        </p:attrNameLst>
                                      </p:cBhvr>
                                      <p:to>
                                        <p:strVal val="visible"/>
                                      </p:to>
                                    </p:set>
                                    <p:animEffect transition="in" filter="wipe(left)">
                                      <p:cBhvr>
                                        <p:cTn id="16" dur="500"/>
                                        <p:tgtEl>
                                          <p:spTgt spid="25607">
                                            <p:txEl>
                                              <p:pRg st="3" end="3"/>
                                            </p:txEl>
                                          </p:spTgt>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5607">
                                            <p:txEl>
                                              <p:pRg st="4" end="4"/>
                                            </p:txEl>
                                          </p:spTgt>
                                        </p:tgtEl>
                                        <p:attrNameLst>
                                          <p:attrName>style.visibility</p:attrName>
                                        </p:attrNameLst>
                                      </p:cBhvr>
                                      <p:to>
                                        <p:strVal val="visible"/>
                                      </p:to>
                                    </p:set>
                                    <p:animEffect transition="in" filter="wipe(left)">
                                      <p:cBhvr>
                                        <p:cTn id="21" dur="500"/>
                                        <p:tgtEl>
                                          <p:spTgt spid="25607">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5607">
                                            <p:txEl>
                                              <p:pRg st="5" end="5"/>
                                            </p:txEl>
                                          </p:spTgt>
                                        </p:tgtEl>
                                        <p:attrNameLst>
                                          <p:attrName>style.visibility</p:attrName>
                                        </p:attrNameLst>
                                      </p:cBhvr>
                                      <p:to>
                                        <p:strVal val="visible"/>
                                      </p:to>
                                    </p:set>
                                    <p:animEffect transition="in" filter="wipe(left)">
                                      <p:cBhvr>
                                        <p:cTn id="24" dur="500"/>
                                        <p:tgtEl>
                                          <p:spTgt spid="25607">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5607">
                                            <p:txEl>
                                              <p:pRg st="6" end="6"/>
                                            </p:txEl>
                                          </p:spTgt>
                                        </p:tgtEl>
                                        <p:attrNameLst>
                                          <p:attrName>style.visibility</p:attrName>
                                        </p:attrNameLst>
                                      </p:cBhvr>
                                      <p:to>
                                        <p:strVal val="visible"/>
                                      </p:to>
                                    </p:set>
                                    <p:animEffect transition="in" filter="wipe(left)">
                                      <p:cBhvr>
                                        <p:cTn id="27" dur="500"/>
                                        <p:tgtEl>
                                          <p:spTgt spid="25607">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5607">
                                            <p:txEl>
                                              <p:pRg st="7" end="7"/>
                                            </p:txEl>
                                          </p:spTgt>
                                        </p:tgtEl>
                                        <p:attrNameLst>
                                          <p:attrName>style.visibility</p:attrName>
                                        </p:attrNameLst>
                                      </p:cBhvr>
                                      <p:to>
                                        <p:strVal val="visible"/>
                                      </p:to>
                                    </p:set>
                                    <p:animEffect transition="in" filter="wipe(left)">
                                      <p:cBhvr>
                                        <p:cTn id="30" dur="500"/>
                                        <p:tgtEl>
                                          <p:spTgt spid="256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uiExpand="1"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9" name="Slide Number Placeholder 5"/>
          <p:cNvSpPr>
            <a:spLocks noGrp="1"/>
          </p:cNvSpPr>
          <p:nvPr>
            <p:ph type="sldNum" sz="quarter" idx="12"/>
          </p:nvPr>
        </p:nvSpPr>
        <p:spPr/>
        <p:txBody>
          <a:bodyPr/>
          <a:lstStyle/>
          <a:p>
            <a:fld id="{AF674E29-F8CC-4213-81AF-6F0B7842299C}" type="slidenum">
              <a:rPr lang="en-US" altLang="en-US"/>
              <a:pPr/>
              <a:t>17</a:t>
            </a:fld>
            <a:endParaRPr lang="en-US" altLang="en-US"/>
          </a:p>
        </p:txBody>
      </p:sp>
      <p:sp>
        <p:nvSpPr>
          <p:cNvPr id="26637" name="AutoShape 13"/>
          <p:cNvSpPr>
            <a:spLocks noGrp="1" noChangeArrowheads="1"/>
          </p:cNvSpPr>
          <p:nvPr>
            <p:ph type="title"/>
          </p:nvPr>
        </p:nvSpPr>
        <p:spPr/>
        <p:txBody>
          <a:bodyPr/>
          <a:lstStyle/>
          <a:p>
            <a:r>
              <a:rPr lang="en-US" altLang="en-US"/>
              <a:t>Vitamin A</a:t>
            </a:r>
          </a:p>
        </p:txBody>
      </p:sp>
      <p:sp>
        <p:nvSpPr>
          <p:cNvPr id="26638" name="Rectangle 14"/>
          <p:cNvSpPr>
            <a:spLocks noGrp="1" noChangeArrowheads="1"/>
          </p:cNvSpPr>
          <p:nvPr>
            <p:ph type="body" idx="1"/>
          </p:nvPr>
        </p:nvSpPr>
        <p:spPr>
          <a:xfrm>
            <a:off x="1371600" y="2362200"/>
            <a:ext cx="7159625" cy="3714863"/>
          </a:xfrm>
        </p:spPr>
        <p:txBody>
          <a:bodyPr/>
          <a:lstStyle/>
          <a:p>
            <a:pPr>
              <a:lnSpc>
                <a:spcPct val="90000"/>
              </a:lnSpc>
            </a:pPr>
            <a:r>
              <a:rPr lang="en-US" altLang="en-US" dirty="0"/>
              <a:t>Food Sources: </a:t>
            </a:r>
          </a:p>
          <a:p>
            <a:pPr lvl="1">
              <a:lnSpc>
                <a:spcPct val="90000"/>
              </a:lnSpc>
            </a:pPr>
            <a:r>
              <a:rPr lang="en-US" altLang="en-US" dirty="0"/>
              <a:t>Dark green, leafy vegetables, deep yellow and orange fruits and vegetables, liver, milk, cheese, and eggs.</a:t>
            </a:r>
          </a:p>
          <a:p>
            <a:pPr>
              <a:lnSpc>
                <a:spcPct val="90000"/>
              </a:lnSpc>
            </a:pPr>
            <a:r>
              <a:rPr lang="en-US" altLang="en-US" dirty="0"/>
              <a:t>Function in the Body:</a:t>
            </a:r>
          </a:p>
          <a:p>
            <a:pPr lvl="1">
              <a:lnSpc>
                <a:spcPct val="90000"/>
              </a:lnSpc>
            </a:pPr>
            <a:r>
              <a:rPr lang="en-US" altLang="en-US" dirty="0"/>
              <a:t>Helps keep </a:t>
            </a:r>
            <a:r>
              <a:rPr lang="en-US" altLang="en-US" u="sng" dirty="0"/>
              <a:t>skin</a:t>
            </a:r>
            <a:r>
              <a:rPr lang="en-US" altLang="en-US" dirty="0"/>
              <a:t> and </a:t>
            </a:r>
            <a:r>
              <a:rPr lang="en-US" altLang="en-US" u="sng" dirty="0"/>
              <a:t>hair</a:t>
            </a:r>
            <a:r>
              <a:rPr lang="en-US" altLang="en-US" dirty="0"/>
              <a:t> healthy.</a:t>
            </a:r>
          </a:p>
          <a:p>
            <a:pPr lvl="1">
              <a:lnSpc>
                <a:spcPct val="90000"/>
              </a:lnSpc>
            </a:pPr>
            <a:r>
              <a:rPr lang="en-US" altLang="en-US" dirty="0"/>
              <a:t>Aids in </a:t>
            </a:r>
            <a:r>
              <a:rPr lang="en-US" altLang="en-US" u="sng" dirty="0"/>
              <a:t>night vision</a:t>
            </a:r>
            <a:r>
              <a:rPr lang="en-US" altLang="en-US" dirty="0"/>
              <a:t>.</a:t>
            </a:r>
          </a:p>
          <a:p>
            <a:pPr lvl="1">
              <a:lnSpc>
                <a:spcPct val="90000"/>
              </a:lnSpc>
            </a:pPr>
            <a:r>
              <a:rPr lang="en-US" altLang="en-US" dirty="0"/>
              <a:t>Plays a role in developing</a:t>
            </a:r>
            <a:br>
              <a:rPr lang="en-US" altLang="en-US" dirty="0"/>
            </a:br>
            <a:r>
              <a:rPr lang="en-US" altLang="en-US" dirty="0"/>
              <a:t>strong </a:t>
            </a:r>
            <a:r>
              <a:rPr lang="en-US" altLang="en-US" u="sng" dirty="0"/>
              <a:t>bones</a:t>
            </a:r>
            <a:r>
              <a:rPr lang="en-US" altLang="en-US" dirty="0"/>
              <a:t> and teeth.</a:t>
            </a:r>
          </a:p>
        </p:txBody>
      </p:sp>
      <p:pic>
        <p:nvPicPr>
          <p:cNvPr id="26642"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733800"/>
            <a:ext cx="1828800" cy="1787525"/>
          </a:xfrm>
          <a:prstGeom prst="rect">
            <a:avLst/>
          </a:prstGeom>
          <a:noFill/>
          <a:extLst>
            <a:ext uri="{909E8E84-426E-40DD-AFC4-6F175D3DCCD1}">
              <a14:hiddenFill xmlns:a14="http://schemas.microsoft.com/office/drawing/2010/main">
                <a:solidFill>
                  <a:srgbClr val="FFFFFF"/>
                </a:solidFill>
              </a14:hiddenFill>
            </a:ext>
          </a:extLst>
        </p:spPr>
      </p:pic>
      <p:pic>
        <p:nvPicPr>
          <p:cNvPr id="26644"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5181600"/>
            <a:ext cx="1127125"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6645"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990600"/>
            <a:ext cx="2279650" cy="184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38">
                                            <p:txEl>
                                              <p:pRg st="0" end="0"/>
                                            </p:txEl>
                                          </p:spTgt>
                                        </p:tgtEl>
                                        <p:attrNameLst>
                                          <p:attrName>style.visibility</p:attrName>
                                        </p:attrNameLst>
                                      </p:cBhvr>
                                      <p:to>
                                        <p:strVal val="visible"/>
                                      </p:to>
                                    </p:set>
                                    <p:animEffect transition="in" filter="wipe(left)">
                                      <p:cBhvr>
                                        <p:cTn id="7" dur="500"/>
                                        <p:tgtEl>
                                          <p:spTgt spid="26638">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26645"/>
                                        </p:tgtEl>
                                        <p:attrNameLst>
                                          <p:attrName>style.visibility</p:attrName>
                                        </p:attrNameLst>
                                      </p:cBhvr>
                                      <p:to>
                                        <p:strVal val="visible"/>
                                      </p:to>
                                    </p:set>
                                    <p:animEffect transition="in" filter="slide(fromBottom)">
                                      <p:cBhvr>
                                        <p:cTn id="11" dur="500"/>
                                        <p:tgtEl>
                                          <p:spTgt spid="26645"/>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6638">
                                            <p:txEl>
                                              <p:pRg st="1" end="1"/>
                                            </p:txEl>
                                          </p:spTgt>
                                        </p:tgtEl>
                                        <p:attrNameLst>
                                          <p:attrName>style.visibility</p:attrName>
                                        </p:attrNameLst>
                                      </p:cBhvr>
                                      <p:to>
                                        <p:strVal val="visible"/>
                                      </p:to>
                                    </p:set>
                                    <p:animEffect transition="in" filter="wipe(left)">
                                      <p:cBhvr>
                                        <p:cTn id="14" dur="500"/>
                                        <p:tgtEl>
                                          <p:spTgt spid="2663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6638">
                                            <p:txEl>
                                              <p:pRg st="2" end="2"/>
                                            </p:txEl>
                                          </p:spTgt>
                                        </p:tgtEl>
                                        <p:attrNameLst>
                                          <p:attrName>style.visibility</p:attrName>
                                        </p:attrNameLst>
                                      </p:cBhvr>
                                      <p:to>
                                        <p:strVal val="visible"/>
                                      </p:to>
                                    </p:set>
                                    <p:animEffect transition="in" filter="wipe(left)">
                                      <p:cBhvr>
                                        <p:cTn id="19" dur="500"/>
                                        <p:tgtEl>
                                          <p:spTgt spid="26638">
                                            <p:txEl>
                                              <p:pRg st="2" end="2"/>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6638">
                                            <p:txEl>
                                              <p:pRg st="3" end="3"/>
                                            </p:txEl>
                                          </p:spTgt>
                                        </p:tgtEl>
                                        <p:attrNameLst>
                                          <p:attrName>style.visibility</p:attrName>
                                        </p:attrNameLst>
                                      </p:cBhvr>
                                      <p:to>
                                        <p:strVal val="visible"/>
                                      </p:to>
                                    </p:set>
                                    <p:animEffect transition="in" filter="wipe(left)">
                                      <p:cBhvr>
                                        <p:cTn id="22" dur="500"/>
                                        <p:tgtEl>
                                          <p:spTgt spid="26638">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6638">
                                            <p:txEl>
                                              <p:pRg st="4" end="4"/>
                                            </p:txEl>
                                          </p:spTgt>
                                        </p:tgtEl>
                                        <p:attrNameLst>
                                          <p:attrName>style.visibility</p:attrName>
                                        </p:attrNameLst>
                                      </p:cBhvr>
                                      <p:to>
                                        <p:strVal val="visible"/>
                                      </p:to>
                                    </p:set>
                                    <p:animEffect transition="in" filter="wipe(left)">
                                      <p:cBhvr>
                                        <p:cTn id="25" dur="500"/>
                                        <p:tgtEl>
                                          <p:spTgt spid="26638">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6638">
                                            <p:txEl>
                                              <p:pRg st="5" end="5"/>
                                            </p:txEl>
                                          </p:spTgt>
                                        </p:tgtEl>
                                        <p:attrNameLst>
                                          <p:attrName>style.visibility</p:attrName>
                                        </p:attrNameLst>
                                      </p:cBhvr>
                                      <p:to>
                                        <p:strVal val="visible"/>
                                      </p:to>
                                    </p:set>
                                    <p:animEffect transition="in" filter="wipe(left)">
                                      <p:cBhvr>
                                        <p:cTn id="28" dur="500"/>
                                        <p:tgtEl>
                                          <p:spTgt spid="26638">
                                            <p:txEl>
                                              <p:pRg st="5" end="5"/>
                                            </p:txEl>
                                          </p:spTgt>
                                        </p:tgtEl>
                                      </p:cBhvr>
                                    </p:animEffect>
                                  </p:childTnLst>
                                </p:cTn>
                              </p:par>
                            </p:childTnLst>
                          </p:cTn>
                        </p:par>
                        <p:par>
                          <p:cTn id="29" fill="hold" nodeType="afterGroup">
                            <p:stCondLst>
                              <p:cond delay="500"/>
                            </p:stCondLst>
                            <p:childTnLst>
                              <p:par>
                                <p:cTn id="30" presetID="12" presetClass="entr" presetSubtype="1" fill="hold" nodeType="afterEffect">
                                  <p:stCondLst>
                                    <p:cond delay="0"/>
                                  </p:stCondLst>
                                  <p:childTnLst>
                                    <p:set>
                                      <p:cBhvr>
                                        <p:cTn id="31" dur="1" fill="hold">
                                          <p:stCondLst>
                                            <p:cond delay="0"/>
                                          </p:stCondLst>
                                        </p:cTn>
                                        <p:tgtEl>
                                          <p:spTgt spid="26642"/>
                                        </p:tgtEl>
                                        <p:attrNameLst>
                                          <p:attrName>style.visibility</p:attrName>
                                        </p:attrNameLst>
                                      </p:cBhvr>
                                      <p:to>
                                        <p:strVal val="visible"/>
                                      </p:to>
                                    </p:set>
                                    <p:animEffect transition="in" filter="slide(fromTop)">
                                      <p:cBhvr>
                                        <p:cTn id="32" dur="500"/>
                                        <p:tgtEl>
                                          <p:spTgt spid="26642"/>
                                        </p:tgtEl>
                                      </p:cBhvr>
                                    </p:animEffect>
                                  </p:childTnLst>
                                </p:cTn>
                              </p:par>
                            </p:childTnLst>
                          </p:cTn>
                        </p:par>
                        <p:par>
                          <p:cTn id="33" fill="hold" nodeType="afterGroup">
                            <p:stCondLst>
                              <p:cond delay="1000"/>
                            </p:stCondLst>
                            <p:childTnLst>
                              <p:par>
                                <p:cTn id="34" presetID="12" presetClass="entr" presetSubtype="1" fill="hold" nodeType="afterEffect">
                                  <p:stCondLst>
                                    <p:cond delay="0"/>
                                  </p:stCondLst>
                                  <p:childTnLst>
                                    <p:set>
                                      <p:cBhvr>
                                        <p:cTn id="35" dur="1" fill="hold">
                                          <p:stCondLst>
                                            <p:cond delay="0"/>
                                          </p:stCondLst>
                                        </p:cTn>
                                        <p:tgtEl>
                                          <p:spTgt spid="26644"/>
                                        </p:tgtEl>
                                        <p:attrNameLst>
                                          <p:attrName>style.visibility</p:attrName>
                                        </p:attrNameLst>
                                      </p:cBhvr>
                                      <p:to>
                                        <p:strVal val="visible"/>
                                      </p:to>
                                    </p:set>
                                    <p:animEffect transition="in" filter="slide(fromTop)">
                                      <p:cBhvr>
                                        <p:cTn id="36" dur="500"/>
                                        <p:tgtEl>
                                          <p:spTgt spid="26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8" grpId="0" uiExpand="1"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C11366AE-D6B8-4C12-8381-BF24CC04F287}" type="slidenum">
              <a:rPr lang="en-US" altLang="en-US"/>
              <a:pPr/>
              <a:t>18</a:t>
            </a:fld>
            <a:endParaRPr lang="en-US" altLang="en-US"/>
          </a:p>
        </p:txBody>
      </p:sp>
      <p:sp>
        <p:nvSpPr>
          <p:cNvPr id="124930" name="AutoShape 2"/>
          <p:cNvSpPr>
            <a:spLocks noGrp="1" noChangeArrowheads="1"/>
          </p:cNvSpPr>
          <p:nvPr>
            <p:ph type="title"/>
          </p:nvPr>
        </p:nvSpPr>
        <p:spPr/>
        <p:txBody>
          <a:bodyPr/>
          <a:lstStyle/>
          <a:p>
            <a:r>
              <a:rPr lang="en-US" altLang="en-US"/>
              <a:t>Vitamin D</a:t>
            </a:r>
          </a:p>
        </p:txBody>
      </p:sp>
      <p:sp>
        <p:nvSpPr>
          <p:cNvPr id="124931" name="Rectangle 3"/>
          <p:cNvSpPr>
            <a:spLocks noGrp="1" noChangeArrowheads="1"/>
          </p:cNvSpPr>
          <p:nvPr>
            <p:ph type="body" idx="1"/>
          </p:nvPr>
        </p:nvSpPr>
        <p:spPr>
          <a:xfrm>
            <a:off x="1371600" y="2362200"/>
            <a:ext cx="7159625" cy="3690241"/>
          </a:xfrm>
        </p:spPr>
        <p:txBody>
          <a:bodyPr/>
          <a:lstStyle/>
          <a:p>
            <a:r>
              <a:rPr lang="en-US" altLang="en-US" dirty="0"/>
              <a:t>Food Sources: </a:t>
            </a:r>
          </a:p>
          <a:p>
            <a:pPr lvl="1"/>
            <a:r>
              <a:rPr lang="en-US" altLang="en-US" dirty="0"/>
              <a:t>Vitamin D fortified milk, egg yolk, salmon, </a:t>
            </a:r>
            <a:br>
              <a:rPr lang="en-US" altLang="en-US" dirty="0"/>
            </a:br>
            <a:r>
              <a:rPr lang="en-US" altLang="en-US" dirty="0"/>
              <a:t>and liver.</a:t>
            </a:r>
          </a:p>
          <a:p>
            <a:pPr lvl="1"/>
            <a:r>
              <a:rPr lang="en-US" altLang="en-US" dirty="0"/>
              <a:t>Nonfood Source: </a:t>
            </a:r>
            <a:r>
              <a:rPr lang="en-US" altLang="en-US" u="sng" dirty="0"/>
              <a:t>the sun</a:t>
            </a:r>
            <a:r>
              <a:rPr lang="en-US" altLang="en-US" dirty="0"/>
              <a:t>.</a:t>
            </a:r>
          </a:p>
          <a:p>
            <a:r>
              <a:rPr lang="en-US" altLang="en-US" dirty="0"/>
              <a:t>Function in the Body: </a:t>
            </a:r>
          </a:p>
          <a:p>
            <a:pPr lvl="1"/>
            <a:r>
              <a:rPr lang="en-US" altLang="en-US" dirty="0"/>
              <a:t>Helps the body use </a:t>
            </a:r>
            <a:r>
              <a:rPr lang="en-US" altLang="en-US" u="sng" dirty="0"/>
              <a:t>calcium</a:t>
            </a:r>
            <a:r>
              <a:rPr lang="en-US" altLang="en-US" dirty="0"/>
              <a:t> and </a:t>
            </a:r>
            <a:r>
              <a:rPr lang="en-US" altLang="en-US" u="sng" dirty="0"/>
              <a:t>phosphorus</a:t>
            </a:r>
            <a:r>
              <a:rPr lang="en-US" altLang="en-US" dirty="0"/>
              <a:t>. </a:t>
            </a:r>
          </a:p>
          <a:p>
            <a:pPr lvl="1"/>
            <a:r>
              <a:rPr lang="en-US" altLang="en-US" dirty="0"/>
              <a:t>Plays a role in building strong </a:t>
            </a:r>
            <a:r>
              <a:rPr lang="en-US" altLang="en-US" u="sng" dirty="0"/>
              <a:t>bones</a:t>
            </a:r>
            <a:r>
              <a:rPr lang="en-US" altLang="en-US" dirty="0"/>
              <a:t> </a:t>
            </a:r>
            <a:br>
              <a:rPr lang="en-US" altLang="en-US" dirty="0"/>
            </a:br>
            <a:r>
              <a:rPr lang="en-US" altLang="en-US" dirty="0"/>
              <a:t>and </a:t>
            </a:r>
            <a:r>
              <a:rPr lang="en-US" altLang="en-US" u="sng" dirty="0"/>
              <a:t>teeth</a:t>
            </a:r>
            <a:r>
              <a:rPr lang="en-US" altLang="en-US" dirty="0"/>
              <a:t>.</a:t>
            </a:r>
          </a:p>
        </p:txBody>
      </p:sp>
      <p:pic>
        <p:nvPicPr>
          <p:cNvPr id="1249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066800"/>
            <a:ext cx="3810000" cy="1595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wipe(left)">
                                      <p:cBhvr>
                                        <p:cTn id="7" dur="500"/>
                                        <p:tgtEl>
                                          <p:spTgt spid="12493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4931">
                                            <p:txEl>
                                              <p:pRg st="1" end="1"/>
                                            </p:txEl>
                                          </p:spTgt>
                                        </p:tgtEl>
                                        <p:attrNameLst>
                                          <p:attrName>style.visibility</p:attrName>
                                        </p:attrNameLst>
                                      </p:cBhvr>
                                      <p:to>
                                        <p:strVal val="visible"/>
                                      </p:to>
                                    </p:set>
                                    <p:animEffect transition="in" filter="wipe(left)">
                                      <p:cBhvr>
                                        <p:cTn id="10" dur="500"/>
                                        <p:tgtEl>
                                          <p:spTgt spid="12493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4931">
                                            <p:txEl>
                                              <p:pRg st="2" end="2"/>
                                            </p:txEl>
                                          </p:spTgt>
                                        </p:tgtEl>
                                        <p:attrNameLst>
                                          <p:attrName>style.visibility</p:attrName>
                                        </p:attrNameLst>
                                      </p:cBhvr>
                                      <p:to>
                                        <p:strVal val="visible"/>
                                      </p:to>
                                    </p:set>
                                    <p:animEffect transition="in" filter="wipe(left)">
                                      <p:cBhvr>
                                        <p:cTn id="13" dur="500"/>
                                        <p:tgtEl>
                                          <p:spTgt spid="124931">
                                            <p:txEl>
                                              <p:pRg st="2" end="2"/>
                                            </p:txEl>
                                          </p:spTgt>
                                        </p:tgtEl>
                                      </p:cBhvr>
                                    </p:animEffect>
                                  </p:childTnLst>
                                </p:cTn>
                              </p:par>
                            </p:childTnLst>
                          </p:cTn>
                        </p:par>
                        <p:par>
                          <p:cTn id="14" fill="hold" nodeType="afterGroup">
                            <p:stCondLst>
                              <p:cond delay="500"/>
                            </p:stCondLst>
                            <p:childTnLst>
                              <p:par>
                                <p:cTn id="15" presetID="4" presetClass="entr" presetSubtype="32" fill="hold" nodeType="afterEffect">
                                  <p:stCondLst>
                                    <p:cond delay="0"/>
                                  </p:stCondLst>
                                  <p:childTnLst>
                                    <p:set>
                                      <p:cBhvr>
                                        <p:cTn id="16" dur="1" fill="hold">
                                          <p:stCondLst>
                                            <p:cond delay="0"/>
                                          </p:stCondLst>
                                        </p:cTn>
                                        <p:tgtEl>
                                          <p:spTgt spid="124932"/>
                                        </p:tgtEl>
                                        <p:attrNameLst>
                                          <p:attrName>style.visibility</p:attrName>
                                        </p:attrNameLst>
                                      </p:cBhvr>
                                      <p:to>
                                        <p:strVal val="visible"/>
                                      </p:to>
                                    </p:set>
                                    <p:animEffect transition="in" filter="box(out)">
                                      <p:cBhvr>
                                        <p:cTn id="17" dur="500"/>
                                        <p:tgtEl>
                                          <p:spTgt spid="1249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931">
                                            <p:txEl>
                                              <p:pRg st="3" end="3"/>
                                            </p:txEl>
                                          </p:spTgt>
                                        </p:tgtEl>
                                        <p:attrNameLst>
                                          <p:attrName>style.visibility</p:attrName>
                                        </p:attrNameLst>
                                      </p:cBhvr>
                                      <p:to>
                                        <p:strVal val="visible"/>
                                      </p:to>
                                    </p:set>
                                    <p:animEffect transition="in" filter="wipe(left)">
                                      <p:cBhvr>
                                        <p:cTn id="22" dur="500"/>
                                        <p:tgtEl>
                                          <p:spTgt spid="124931">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24931">
                                            <p:txEl>
                                              <p:pRg st="4" end="4"/>
                                            </p:txEl>
                                          </p:spTgt>
                                        </p:tgtEl>
                                        <p:attrNameLst>
                                          <p:attrName>style.visibility</p:attrName>
                                        </p:attrNameLst>
                                      </p:cBhvr>
                                      <p:to>
                                        <p:strVal val="visible"/>
                                      </p:to>
                                    </p:set>
                                    <p:animEffect transition="in" filter="wipe(left)">
                                      <p:cBhvr>
                                        <p:cTn id="25" dur="500"/>
                                        <p:tgtEl>
                                          <p:spTgt spid="124931">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24931">
                                            <p:txEl>
                                              <p:pRg st="5" end="5"/>
                                            </p:txEl>
                                          </p:spTgt>
                                        </p:tgtEl>
                                        <p:attrNameLst>
                                          <p:attrName>style.visibility</p:attrName>
                                        </p:attrNameLst>
                                      </p:cBhvr>
                                      <p:to>
                                        <p:strVal val="visible"/>
                                      </p:to>
                                    </p:set>
                                    <p:animEffect transition="in" filter="wipe(left)">
                                      <p:cBhvr>
                                        <p:cTn id="28" dur="500"/>
                                        <p:tgtEl>
                                          <p:spTgt spid="1249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3D069F50-B5EA-478D-B35D-E381F7D86ED2}" type="slidenum">
              <a:rPr lang="en-US" altLang="en-US"/>
              <a:pPr/>
              <a:t>19</a:t>
            </a:fld>
            <a:endParaRPr lang="en-US" altLang="en-US"/>
          </a:p>
        </p:txBody>
      </p:sp>
      <p:sp>
        <p:nvSpPr>
          <p:cNvPr id="120836" name="AutoShape 4"/>
          <p:cNvSpPr>
            <a:spLocks noGrp="1" noChangeArrowheads="1"/>
          </p:cNvSpPr>
          <p:nvPr>
            <p:ph type="title"/>
          </p:nvPr>
        </p:nvSpPr>
        <p:spPr/>
        <p:txBody>
          <a:bodyPr/>
          <a:lstStyle/>
          <a:p>
            <a:r>
              <a:rPr lang="en-US" altLang="en-US"/>
              <a:t>Vitamin E</a:t>
            </a:r>
          </a:p>
        </p:txBody>
      </p:sp>
      <p:sp>
        <p:nvSpPr>
          <p:cNvPr id="120837" name="Rectangle 5"/>
          <p:cNvSpPr>
            <a:spLocks noGrp="1" noChangeArrowheads="1"/>
          </p:cNvSpPr>
          <p:nvPr>
            <p:ph type="body" idx="1"/>
          </p:nvPr>
        </p:nvSpPr>
        <p:spPr>
          <a:xfrm>
            <a:off x="1371600" y="2362200"/>
            <a:ext cx="7159625" cy="3136243"/>
          </a:xfrm>
        </p:spPr>
        <p:txBody>
          <a:bodyPr/>
          <a:lstStyle/>
          <a:p>
            <a:r>
              <a:rPr lang="en-US" altLang="en-US" dirty="0"/>
              <a:t>Food Sources: </a:t>
            </a:r>
          </a:p>
          <a:p>
            <a:pPr lvl="1"/>
            <a:r>
              <a:rPr lang="en-US" altLang="en-US" dirty="0"/>
              <a:t>Whole-grain breads and cereals; dark green, leafy vegetables; dry beans and peas; nuts and seeds; vegetable oils; margarine; liver.</a:t>
            </a:r>
          </a:p>
          <a:p>
            <a:r>
              <a:rPr lang="en-US" altLang="en-US" dirty="0"/>
              <a:t>Function in the Body:  </a:t>
            </a:r>
          </a:p>
          <a:p>
            <a:pPr lvl="1"/>
            <a:r>
              <a:rPr lang="en-US" altLang="en-US" dirty="0"/>
              <a:t>Helps form </a:t>
            </a:r>
            <a:r>
              <a:rPr lang="en-US" altLang="en-US" u="sng" dirty="0"/>
              <a:t>red</a:t>
            </a:r>
            <a:r>
              <a:rPr lang="en-US" altLang="en-US" dirty="0"/>
              <a:t> blood cells, </a:t>
            </a:r>
            <a:r>
              <a:rPr lang="en-US" altLang="en-US" u="sng" dirty="0"/>
              <a:t>muscles</a:t>
            </a:r>
            <a:r>
              <a:rPr lang="en-US" altLang="en-US" dirty="0"/>
              <a:t>, and other tissues.</a:t>
            </a:r>
          </a:p>
        </p:txBody>
      </p:sp>
      <p:pic>
        <p:nvPicPr>
          <p:cNvPr id="120846"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990600"/>
            <a:ext cx="1858963" cy="1638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animEffect transition="in" filter="wipe(left)">
                                      <p:cBhvr>
                                        <p:cTn id="7" dur="500"/>
                                        <p:tgtEl>
                                          <p:spTgt spid="120837">
                                            <p:txEl>
                                              <p:pRg st="0" end="0"/>
                                            </p:txEl>
                                          </p:spTgt>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20846"/>
                                        </p:tgtEl>
                                        <p:attrNameLst>
                                          <p:attrName>style.visibility</p:attrName>
                                        </p:attrNameLst>
                                      </p:cBhvr>
                                      <p:to>
                                        <p:strVal val="visible"/>
                                      </p:to>
                                    </p:set>
                                    <p:anim calcmode="lin" valueType="num">
                                      <p:cBhvr additive="base">
                                        <p:cTn id="11" dur="500" fill="hold"/>
                                        <p:tgtEl>
                                          <p:spTgt spid="120846"/>
                                        </p:tgtEl>
                                        <p:attrNameLst>
                                          <p:attrName>ppt_x</p:attrName>
                                        </p:attrNameLst>
                                      </p:cBhvr>
                                      <p:tavLst>
                                        <p:tav tm="0">
                                          <p:val>
                                            <p:strVal val="1+#ppt_w/2"/>
                                          </p:val>
                                        </p:tav>
                                        <p:tav tm="100000">
                                          <p:val>
                                            <p:strVal val="#ppt_x"/>
                                          </p:val>
                                        </p:tav>
                                      </p:tavLst>
                                    </p:anim>
                                    <p:anim calcmode="lin" valueType="num">
                                      <p:cBhvr additive="base">
                                        <p:cTn id="12" dur="500" fill="hold"/>
                                        <p:tgtEl>
                                          <p:spTgt spid="120846"/>
                                        </p:tgtEl>
                                        <p:attrNameLst>
                                          <p:attrName>ppt_y</p:attrName>
                                        </p:attrNameLst>
                                      </p:cBhvr>
                                      <p:tavLst>
                                        <p:tav tm="0">
                                          <p:val>
                                            <p:strVal val="#ppt_y"/>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120837">
                                            <p:txEl>
                                              <p:pRg st="1" end="1"/>
                                            </p:txEl>
                                          </p:spTgt>
                                        </p:tgtEl>
                                        <p:attrNameLst>
                                          <p:attrName>style.visibility</p:attrName>
                                        </p:attrNameLst>
                                      </p:cBhvr>
                                      <p:to>
                                        <p:strVal val="visible"/>
                                      </p:to>
                                    </p:set>
                                    <p:animEffect transition="in" filter="wipe(left)">
                                      <p:cBhvr>
                                        <p:cTn id="15" dur="500"/>
                                        <p:tgtEl>
                                          <p:spTgt spid="12083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0837">
                                            <p:txEl>
                                              <p:pRg st="2" end="2"/>
                                            </p:txEl>
                                          </p:spTgt>
                                        </p:tgtEl>
                                        <p:attrNameLst>
                                          <p:attrName>style.visibility</p:attrName>
                                        </p:attrNameLst>
                                      </p:cBhvr>
                                      <p:to>
                                        <p:strVal val="visible"/>
                                      </p:to>
                                    </p:set>
                                    <p:animEffect transition="in" filter="wipe(left)">
                                      <p:cBhvr>
                                        <p:cTn id="20" dur="500"/>
                                        <p:tgtEl>
                                          <p:spTgt spid="120837">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20837">
                                            <p:txEl>
                                              <p:pRg st="3" end="3"/>
                                            </p:txEl>
                                          </p:spTgt>
                                        </p:tgtEl>
                                        <p:attrNameLst>
                                          <p:attrName>style.visibility</p:attrName>
                                        </p:attrNameLst>
                                      </p:cBhvr>
                                      <p:to>
                                        <p:strVal val="visible"/>
                                      </p:to>
                                    </p:set>
                                    <p:animEffect transition="in" filter="wipe(left)">
                                      <p:cBhvr>
                                        <p:cTn id="23" dur="500"/>
                                        <p:tgtEl>
                                          <p:spTgt spid="1208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uiExpand="1"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eaLnBrk="0" hangingPunct="0">
              <a:defRPr sz="1600" b="1">
                <a:solidFill>
                  <a:srgbClr val="FA4E19"/>
                </a:solidFill>
                <a:latin typeface="Arial" charset="0"/>
              </a:defRPr>
            </a:lvl1pPr>
            <a:lvl2pPr marL="742950" indent="-285750" eaLnBrk="0" hangingPunct="0">
              <a:defRPr sz="1600" b="1">
                <a:solidFill>
                  <a:srgbClr val="FA4E19"/>
                </a:solidFill>
                <a:latin typeface="Arial" charset="0"/>
              </a:defRPr>
            </a:lvl2pPr>
            <a:lvl3pPr marL="1143000" indent="-228600" eaLnBrk="0" hangingPunct="0">
              <a:defRPr sz="1600" b="1">
                <a:solidFill>
                  <a:srgbClr val="FA4E19"/>
                </a:solidFill>
                <a:latin typeface="Arial" charset="0"/>
              </a:defRPr>
            </a:lvl3pPr>
            <a:lvl4pPr marL="1600200" indent="-228600" eaLnBrk="0" hangingPunct="0">
              <a:defRPr sz="1600" b="1">
                <a:solidFill>
                  <a:srgbClr val="FA4E19"/>
                </a:solidFill>
                <a:latin typeface="Arial" charset="0"/>
              </a:defRPr>
            </a:lvl4pPr>
            <a:lvl5pPr marL="2057400" indent="-228600" eaLnBrk="0" hangingPunct="0">
              <a:defRPr sz="1600" b="1">
                <a:solidFill>
                  <a:srgbClr val="FA4E19"/>
                </a:solidFill>
                <a:latin typeface="Arial" charset="0"/>
              </a:defRPr>
            </a:lvl5pPr>
            <a:lvl6pPr marL="2514600" indent="-228600" eaLnBrk="0" fontAlgn="base" hangingPunct="0">
              <a:spcBef>
                <a:spcPct val="0"/>
              </a:spcBef>
              <a:spcAft>
                <a:spcPct val="0"/>
              </a:spcAft>
              <a:defRPr sz="1600" b="1">
                <a:solidFill>
                  <a:srgbClr val="FA4E19"/>
                </a:solidFill>
                <a:latin typeface="Arial" charset="0"/>
              </a:defRPr>
            </a:lvl6pPr>
            <a:lvl7pPr marL="2971800" indent="-228600" eaLnBrk="0" fontAlgn="base" hangingPunct="0">
              <a:spcBef>
                <a:spcPct val="0"/>
              </a:spcBef>
              <a:spcAft>
                <a:spcPct val="0"/>
              </a:spcAft>
              <a:defRPr sz="1600" b="1">
                <a:solidFill>
                  <a:srgbClr val="FA4E19"/>
                </a:solidFill>
                <a:latin typeface="Arial" charset="0"/>
              </a:defRPr>
            </a:lvl7pPr>
            <a:lvl8pPr marL="3429000" indent="-228600" eaLnBrk="0" fontAlgn="base" hangingPunct="0">
              <a:spcBef>
                <a:spcPct val="0"/>
              </a:spcBef>
              <a:spcAft>
                <a:spcPct val="0"/>
              </a:spcAft>
              <a:defRPr sz="1600" b="1">
                <a:solidFill>
                  <a:srgbClr val="FA4E19"/>
                </a:solidFill>
                <a:latin typeface="Arial" charset="0"/>
              </a:defRPr>
            </a:lvl8pPr>
            <a:lvl9pPr marL="3886200" indent="-228600" eaLnBrk="0" fontAlgn="base" hangingPunct="0">
              <a:spcBef>
                <a:spcPct val="0"/>
              </a:spcBef>
              <a:spcAft>
                <a:spcPct val="0"/>
              </a:spcAft>
              <a:defRPr sz="1600" b="1">
                <a:solidFill>
                  <a:srgbClr val="FA4E19"/>
                </a:solidFill>
                <a:latin typeface="Arial"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4099" name="Slide Number Placeholder 5"/>
          <p:cNvSpPr>
            <a:spLocks noGrp="1"/>
          </p:cNvSpPr>
          <p:nvPr>
            <p:ph type="sldNum" sz="quarter" idx="12"/>
          </p:nvPr>
        </p:nvSpPr>
        <p:spPr>
          <a:noFill/>
        </p:spPr>
        <p:txBody>
          <a:bodyPr/>
          <a:lstStyle>
            <a:lvl1pPr eaLnBrk="0" hangingPunct="0">
              <a:defRPr sz="1600" b="1">
                <a:solidFill>
                  <a:srgbClr val="FA4E19"/>
                </a:solidFill>
                <a:latin typeface="Arial" charset="0"/>
              </a:defRPr>
            </a:lvl1pPr>
            <a:lvl2pPr marL="742950" indent="-285750" eaLnBrk="0" hangingPunct="0">
              <a:defRPr sz="1600" b="1">
                <a:solidFill>
                  <a:srgbClr val="FA4E19"/>
                </a:solidFill>
                <a:latin typeface="Arial" charset="0"/>
              </a:defRPr>
            </a:lvl2pPr>
            <a:lvl3pPr marL="1143000" indent="-228600" eaLnBrk="0" hangingPunct="0">
              <a:defRPr sz="1600" b="1">
                <a:solidFill>
                  <a:srgbClr val="FA4E19"/>
                </a:solidFill>
                <a:latin typeface="Arial" charset="0"/>
              </a:defRPr>
            </a:lvl3pPr>
            <a:lvl4pPr marL="1600200" indent="-228600" eaLnBrk="0" hangingPunct="0">
              <a:defRPr sz="1600" b="1">
                <a:solidFill>
                  <a:srgbClr val="FA4E19"/>
                </a:solidFill>
                <a:latin typeface="Arial" charset="0"/>
              </a:defRPr>
            </a:lvl4pPr>
            <a:lvl5pPr marL="2057400" indent="-228600" eaLnBrk="0" hangingPunct="0">
              <a:defRPr sz="1600" b="1">
                <a:solidFill>
                  <a:srgbClr val="FA4E19"/>
                </a:solidFill>
                <a:latin typeface="Arial" charset="0"/>
              </a:defRPr>
            </a:lvl5pPr>
            <a:lvl6pPr marL="2514600" indent="-228600" eaLnBrk="0" fontAlgn="base" hangingPunct="0">
              <a:spcBef>
                <a:spcPct val="0"/>
              </a:spcBef>
              <a:spcAft>
                <a:spcPct val="0"/>
              </a:spcAft>
              <a:defRPr sz="1600" b="1">
                <a:solidFill>
                  <a:srgbClr val="FA4E19"/>
                </a:solidFill>
                <a:latin typeface="Arial" charset="0"/>
              </a:defRPr>
            </a:lvl6pPr>
            <a:lvl7pPr marL="2971800" indent="-228600" eaLnBrk="0" fontAlgn="base" hangingPunct="0">
              <a:spcBef>
                <a:spcPct val="0"/>
              </a:spcBef>
              <a:spcAft>
                <a:spcPct val="0"/>
              </a:spcAft>
              <a:defRPr sz="1600" b="1">
                <a:solidFill>
                  <a:srgbClr val="FA4E19"/>
                </a:solidFill>
                <a:latin typeface="Arial" charset="0"/>
              </a:defRPr>
            </a:lvl7pPr>
            <a:lvl8pPr marL="3429000" indent="-228600" eaLnBrk="0" fontAlgn="base" hangingPunct="0">
              <a:spcBef>
                <a:spcPct val="0"/>
              </a:spcBef>
              <a:spcAft>
                <a:spcPct val="0"/>
              </a:spcAft>
              <a:defRPr sz="1600" b="1">
                <a:solidFill>
                  <a:srgbClr val="FA4E19"/>
                </a:solidFill>
                <a:latin typeface="Arial" charset="0"/>
              </a:defRPr>
            </a:lvl8pPr>
            <a:lvl9pPr marL="3886200" indent="-228600" eaLnBrk="0" fontAlgn="base" hangingPunct="0">
              <a:spcBef>
                <a:spcPct val="0"/>
              </a:spcBef>
              <a:spcAft>
                <a:spcPct val="0"/>
              </a:spcAft>
              <a:defRPr sz="1600" b="1">
                <a:solidFill>
                  <a:srgbClr val="FA4E19"/>
                </a:solidFill>
                <a:latin typeface="Arial" charset="0"/>
              </a:defRPr>
            </a:lvl9pPr>
          </a:lstStyle>
          <a:p>
            <a:pPr eaLnBrk="1" hangingPunct="1"/>
            <a:fld id="{15EE5987-90E6-4D06-92E6-8CB2D2AE5793}" type="slidenum">
              <a:rPr lang="en-US" altLang="en-US" sz="2400">
                <a:solidFill>
                  <a:schemeClr val="bg1"/>
                </a:solidFill>
              </a:rPr>
              <a:pPr eaLnBrk="1" hangingPunct="1"/>
              <a:t>2</a:t>
            </a:fld>
            <a:endParaRPr lang="en-US" altLang="en-US" sz="2400">
              <a:solidFill>
                <a:schemeClr val="bg1"/>
              </a:solidFill>
            </a:endParaRPr>
          </a:p>
        </p:txBody>
      </p:sp>
      <p:pic>
        <p:nvPicPr>
          <p:cNvPr id="1229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114800"/>
            <a:ext cx="30670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AutoShape 11"/>
          <p:cNvSpPr>
            <a:spLocks noGrp="1" noChangeArrowheads="1"/>
          </p:cNvSpPr>
          <p:nvPr>
            <p:ph type="title"/>
          </p:nvPr>
        </p:nvSpPr>
        <p:spPr/>
        <p:txBody>
          <a:bodyPr/>
          <a:lstStyle/>
          <a:p>
            <a:pPr eaLnBrk="1" hangingPunct="1"/>
            <a:r>
              <a:rPr lang="en-US" altLang="en-US" smtClean="0"/>
              <a:t>Nutrients</a:t>
            </a:r>
          </a:p>
        </p:txBody>
      </p:sp>
      <p:sp>
        <p:nvSpPr>
          <p:cNvPr id="12300" name="Rectangle 12"/>
          <p:cNvSpPr>
            <a:spLocks noGrp="1" noChangeArrowheads="1"/>
          </p:cNvSpPr>
          <p:nvPr>
            <p:ph type="body" idx="1"/>
          </p:nvPr>
        </p:nvSpPr>
        <p:spPr>
          <a:xfrm>
            <a:off x="1371600" y="2362200"/>
            <a:ext cx="7159625" cy="4448175"/>
          </a:xfrm>
        </p:spPr>
        <p:txBody>
          <a:bodyPr/>
          <a:lstStyle/>
          <a:p>
            <a:pPr eaLnBrk="1" hangingPunct="1">
              <a:lnSpc>
                <a:spcPct val="90000"/>
              </a:lnSpc>
            </a:pPr>
            <a:r>
              <a:rPr lang="en-US" altLang="en-US" dirty="0" smtClean="0"/>
              <a:t>The food you eat is a source of nutrients.  Nutrients are defined as </a:t>
            </a:r>
            <a:br>
              <a:rPr lang="en-US" altLang="en-US" dirty="0" smtClean="0"/>
            </a:br>
            <a:r>
              <a:rPr lang="en-US" altLang="en-US" i="1" u="sng" dirty="0" smtClean="0">
                <a:latin typeface="Times New Roman" pitchFamily="18" charset="0"/>
              </a:rPr>
              <a:t>the substances found in food that keep your body functioning.</a:t>
            </a:r>
            <a:r>
              <a:rPr lang="en-US" altLang="en-US" dirty="0" smtClean="0"/>
              <a:t>  </a:t>
            </a:r>
          </a:p>
          <a:p>
            <a:pPr eaLnBrk="1" hangingPunct="1">
              <a:lnSpc>
                <a:spcPct val="90000"/>
              </a:lnSpc>
            </a:pPr>
            <a:r>
              <a:rPr lang="en-US" altLang="en-US" dirty="0" smtClean="0"/>
              <a:t>Your body needs nutrients to…</a:t>
            </a:r>
          </a:p>
          <a:p>
            <a:pPr lvl="1" eaLnBrk="1" hangingPunct="1">
              <a:lnSpc>
                <a:spcPct val="90000"/>
              </a:lnSpc>
            </a:pPr>
            <a:r>
              <a:rPr lang="en-US" altLang="en-US" sz="2600" u="sng" dirty="0" smtClean="0"/>
              <a:t>Fuel your energy.</a:t>
            </a:r>
          </a:p>
          <a:p>
            <a:pPr lvl="1" eaLnBrk="1" hangingPunct="1">
              <a:lnSpc>
                <a:spcPct val="90000"/>
              </a:lnSpc>
            </a:pPr>
            <a:r>
              <a:rPr lang="en-US" altLang="en-US" sz="2600" u="sng" dirty="0" smtClean="0"/>
              <a:t>Help you grow.</a:t>
            </a:r>
          </a:p>
          <a:p>
            <a:pPr lvl="1" eaLnBrk="1" hangingPunct="1">
              <a:lnSpc>
                <a:spcPct val="90000"/>
              </a:lnSpc>
            </a:pPr>
            <a:r>
              <a:rPr lang="en-US" altLang="en-US" sz="2600" u="sng" dirty="0" smtClean="0"/>
              <a:t>Repair itself.</a:t>
            </a:r>
          </a:p>
          <a:p>
            <a:pPr lvl="1" eaLnBrk="1" hangingPunct="1">
              <a:lnSpc>
                <a:spcPct val="90000"/>
              </a:lnSpc>
            </a:pPr>
            <a:r>
              <a:rPr lang="en-US" altLang="en-US" sz="2600" u="sng" dirty="0" smtClean="0"/>
              <a:t>Maintain basic bodily functions.</a:t>
            </a:r>
          </a:p>
          <a:p>
            <a:pPr lvl="1" eaLnBrk="1" hangingPunct="1">
              <a:lnSpc>
                <a:spcPct val="90000"/>
              </a:lnSpc>
            </a:pPr>
            <a:endParaRPr lang="en-US" altLang="en-US" sz="2600" dirty="0" smtClean="0"/>
          </a:p>
        </p:txBody>
      </p:sp>
    </p:spTree>
    <p:extLst>
      <p:ext uri="{BB962C8B-B14F-4D97-AF65-F5344CB8AC3E}">
        <p14:creationId xmlns:p14="http://schemas.microsoft.com/office/powerpoint/2010/main" val="41842524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00">
                                            <p:txEl>
                                              <p:pRg st="0" end="0"/>
                                            </p:txEl>
                                          </p:spTgt>
                                        </p:tgtEl>
                                        <p:attrNameLst>
                                          <p:attrName>style.visibility</p:attrName>
                                        </p:attrNameLst>
                                      </p:cBhvr>
                                      <p:to>
                                        <p:strVal val="visible"/>
                                      </p:to>
                                    </p:set>
                                    <p:animEffect transition="in" filter="wipe(left)">
                                      <p:cBhvr>
                                        <p:cTn id="7" dur="500"/>
                                        <p:tgtEl>
                                          <p:spTgt spid="12300">
                                            <p:txEl>
                                              <p:pRg st="0" end="0"/>
                                            </p:txEl>
                                          </p:spTgt>
                                        </p:tgtEl>
                                      </p:cBhvr>
                                    </p:animEffect>
                                  </p:childTnLst>
                                </p:cTn>
                              </p:par>
                              <p:par>
                                <p:cTn id="8" presetID="12" presetClass="entr" presetSubtype="2" fill="hold" nodeType="withEffect">
                                  <p:stCondLst>
                                    <p:cond delay="0"/>
                                  </p:stCondLst>
                                  <p:childTnLst>
                                    <p:set>
                                      <p:cBhvr>
                                        <p:cTn id="9" dur="1" fill="hold">
                                          <p:stCondLst>
                                            <p:cond delay="0"/>
                                          </p:stCondLst>
                                        </p:cTn>
                                        <p:tgtEl>
                                          <p:spTgt spid="12298"/>
                                        </p:tgtEl>
                                        <p:attrNameLst>
                                          <p:attrName>style.visibility</p:attrName>
                                        </p:attrNameLst>
                                      </p:cBhvr>
                                      <p:to>
                                        <p:strVal val="visible"/>
                                      </p:to>
                                    </p:set>
                                    <p:animEffect transition="in" filter="slide(fromRight)">
                                      <p:cBhvr>
                                        <p:cTn id="10" dur="500"/>
                                        <p:tgtEl>
                                          <p:spTgt spid="1229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300">
                                            <p:txEl>
                                              <p:pRg st="1" end="1"/>
                                            </p:txEl>
                                          </p:spTgt>
                                        </p:tgtEl>
                                        <p:attrNameLst>
                                          <p:attrName>style.visibility</p:attrName>
                                        </p:attrNameLst>
                                      </p:cBhvr>
                                      <p:to>
                                        <p:strVal val="visible"/>
                                      </p:to>
                                    </p:set>
                                    <p:animEffect transition="in" filter="wipe(left)">
                                      <p:cBhvr>
                                        <p:cTn id="15" dur="500"/>
                                        <p:tgtEl>
                                          <p:spTgt spid="1230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300">
                                            <p:txEl>
                                              <p:pRg st="2" end="2"/>
                                            </p:txEl>
                                          </p:spTgt>
                                        </p:tgtEl>
                                        <p:attrNameLst>
                                          <p:attrName>style.visibility</p:attrName>
                                        </p:attrNameLst>
                                      </p:cBhvr>
                                      <p:to>
                                        <p:strVal val="visible"/>
                                      </p:to>
                                    </p:set>
                                    <p:animEffect transition="in" filter="wipe(left)">
                                      <p:cBhvr>
                                        <p:cTn id="20" dur="500"/>
                                        <p:tgtEl>
                                          <p:spTgt spid="1230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300">
                                            <p:txEl>
                                              <p:pRg st="3" end="3"/>
                                            </p:txEl>
                                          </p:spTgt>
                                        </p:tgtEl>
                                        <p:attrNameLst>
                                          <p:attrName>style.visibility</p:attrName>
                                        </p:attrNameLst>
                                      </p:cBhvr>
                                      <p:to>
                                        <p:strVal val="visible"/>
                                      </p:to>
                                    </p:set>
                                    <p:animEffect transition="in" filter="wipe(left)">
                                      <p:cBhvr>
                                        <p:cTn id="25" dur="500"/>
                                        <p:tgtEl>
                                          <p:spTgt spid="12300">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300">
                                            <p:txEl>
                                              <p:pRg st="4" end="4"/>
                                            </p:txEl>
                                          </p:spTgt>
                                        </p:tgtEl>
                                        <p:attrNameLst>
                                          <p:attrName>style.visibility</p:attrName>
                                        </p:attrNameLst>
                                      </p:cBhvr>
                                      <p:to>
                                        <p:strVal val="visible"/>
                                      </p:to>
                                    </p:set>
                                    <p:animEffect transition="in" filter="wipe(left)">
                                      <p:cBhvr>
                                        <p:cTn id="30" dur="500"/>
                                        <p:tgtEl>
                                          <p:spTgt spid="12300">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300">
                                            <p:txEl>
                                              <p:pRg st="5" end="5"/>
                                            </p:txEl>
                                          </p:spTgt>
                                        </p:tgtEl>
                                        <p:attrNameLst>
                                          <p:attrName>style.visibility</p:attrName>
                                        </p:attrNameLst>
                                      </p:cBhvr>
                                      <p:to>
                                        <p:strVal val="visible"/>
                                      </p:to>
                                    </p:set>
                                    <p:animEffect transition="in" filter="wipe(left)">
                                      <p:cBhvr>
                                        <p:cTn id="35" dur="500"/>
                                        <p:tgtEl>
                                          <p:spTgt spid="123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uiExpand="1" build="p" bldLvl="2"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19" name="Slide Number Placeholder 5"/>
          <p:cNvSpPr>
            <a:spLocks noGrp="1"/>
          </p:cNvSpPr>
          <p:nvPr>
            <p:ph type="sldNum" sz="quarter" idx="12"/>
          </p:nvPr>
        </p:nvSpPr>
        <p:spPr/>
        <p:txBody>
          <a:bodyPr/>
          <a:lstStyle/>
          <a:p>
            <a:fld id="{364D0BF6-230B-4C0B-B39A-4A426722E7F3}" type="slidenum">
              <a:rPr lang="en-US" altLang="en-US"/>
              <a:pPr/>
              <a:t>20</a:t>
            </a:fld>
            <a:endParaRPr lang="en-US" altLang="en-US"/>
          </a:p>
        </p:txBody>
      </p:sp>
      <p:sp>
        <p:nvSpPr>
          <p:cNvPr id="125954" name="AutoShape 2"/>
          <p:cNvSpPr>
            <a:spLocks noGrp="1" noChangeArrowheads="1"/>
          </p:cNvSpPr>
          <p:nvPr>
            <p:ph type="title"/>
          </p:nvPr>
        </p:nvSpPr>
        <p:spPr/>
        <p:txBody>
          <a:bodyPr/>
          <a:lstStyle/>
          <a:p>
            <a:r>
              <a:rPr lang="en-US" altLang="en-US"/>
              <a:t>Vitamin K</a:t>
            </a:r>
          </a:p>
        </p:txBody>
      </p:sp>
      <p:sp>
        <p:nvSpPr>
          <p:cNvPr id="125955" name="Rectangle 3"/>
          <p:cNvSpPr>
            <a:spLocks noGrp="1" noChangeArrowheads="1"/>
          </p:cNvSpPr>
          <p:nvPr>
            <p:ph type="body" idx="1"/>
          </p:nvPr>
        </p:nvSpPr>
        <p:spPr>
          <a:xfrm>
            <a:off x="1371600" y="2362200"/>
            <a:ext cx="7159625" cy="2766911"/>
          </a:xfrm>
        </p:spPr>
        <p:txBody>
          <a:bodyPr/>
          <a:lstStyle/>
          <a:p>
            <a:r>
              <a:rPr lang="en-US" altLang="en-US" dirty="0"/>
              <a:t>Food Sources: </a:t>
            </a:r>
          </a:p>
          <a:p>
            <a:pPr lvl="1"/>
            <a:r>
              <a:rPr lang="en-US" altLang="en-US" dirty="0"/>
              <a:t>Dark green and leafy vegetables (such as spinach, lettuce, kale, collard greens), and cabbage.</a:t>
            </a:r>
          </a:p>
          <a:p>
            <a:r>
              <a:rPr lang="en-US" altLang="en-US" dirty="0"/>
              <a:t>Function in the Body: </a:t>
            </a:r>
          </a:p>
          <a:p>
            <a:pPr lvl="1"/>
            <a:r>
              <a:rPr lang="en-US" altLang="en-US" dirty="0"/>
              <a:t>Helps </a:t>
            </a:r>
            <a:r>
              <a:rPr lang="en-US" altLang="en-US" u="sng" dirty="0"/>
              <a:t>blood</a:t>
            </a:r>
            <a:r>
              <a:rPr lang="en-US" altLang="en-US" dirty="0"/>
              <a:t> to clot.</a:t>
            </a:r>
          </a:p>
        </p:txBody>
      </p:sp>
      <p:grpSp>
        <p:nvGrpSpPr>
          <p:cNvPr id="125998" name="Group 46"/>
          <p:cNvGrpSpPr>
            <a:grpSpLocks/>
          </p:cNvGrpSpPr>
          <p:nvPr/>
        </p:nvGrpSpPr>
        <p:grpSpPr bwMode="auto">
          <a:xfrm>
            <a:off x="4724400" y="3886200"/>
            <a:ext cx="3876675" cy="2557463"/>
            <a:chOff x="3072" y="2448"/>
            <a:chExt cx="2298" cy="1516"/>
          </a:xfrm>
        </p:grpSpPr>
        <p:sp>
          <p:nvSpPr>
            <p:cNvPr id="125964" name="Freeform 12"/>
            <p:cNvSpPr>
              <a:spLocks/>
            </p:cNvSpPr>
            <p:nvPr/>
          </p:nvSpPr>
          <p:spPr bwMode="auto">
            <a:xfrm>
              <a:off x="3072" y="2448"/>
              <a:ext cx="2298" cy="1516"/>
            </a:xfrm>
            <a:custGeom>
              <a:avLst/>
              <a:gdLst>
                <a:gd name="T0" fmla="*/ 35 w 1361"/>
                <a:gd name="T1" fmla="*/ 544 h 898"/>
                <a:gd name="T2" fmla="*/ 115 w 1361"/>
                <a:gd name="T3" fmla="*/ 559 h 898"/>
                <a:gd name="T4" fmla="*/ 160 w 1361"/>
                <a:gd name="T5" fmla="*/ 534 h 898"/>
                <a:gd name="T6" fmla="*/ 235 w 1361"/>
                <a:gd name="T7" fmla="*/ 394 h 898"/>
                <a:gd name="T8" fmla="*/ 269 w 1361"/>
                <a:gd name="T9" fmla="*/ 424 h 898"/>
                <a:gd name="T10" fmla="*/ 309 w 1361"/>
                <a:gd name="T11" fmla="*/ 439 h 898"/>
                <a:gd name="T12" fmla="*/ 379 w 1361"/>
                <a:gd name="T13" fmla="*/ 334 h 898"/>
                <a:gd name="T14" fmla="*/ 409 w 1361"/>
                <a:gd name="T15" fmla="*/ 359 h 898"/>
                <a:gd name="T16" fmla="*/ 444 w 1361"/>
                <a:gd name="T17" fmla="*/ 369 h 898"/>
                <a:gd name="T18" fmla="*/ 454 w 1361"/>
                <a:gd name="T19" fmla="*/ 329 h 898"/>
                <a:gd name="T20" fmla="*/ 534 w 1361"/>
                <a:gd name="T21" fmla="*/ 324 h 898"/>
                <a:gd name="T22" fmla="*/ 593 w 1361"/>
                <a:gd name="T23" fmla="*/ 374 h 898"/>
                <a:gd name="T24" fmla="*/ 618 w 1361"/>
                <a:gd name="T25" fmla="*/ 319 h 898"/>
                <a:gd name="T26" fmla="*/ 653 w 1361"/>
                <a:gd name="T27" fmla="*/ 274 h 898"/>
                <a:gd name="T28" fmla="*/ 718 w 1361"/>
                <a:gd name="T29" fmla="*/ 289 h 898"/>
                <a:gd name="T30" fmla="*/ 783 w 1361"/>
                <a:gd name="T31" fmla="*/ 230 h 898"/>
                <a:gd name="T32" fmla="*/ 828 w 1361"/>
                <a:gd name="T33" fmla="*/ 190 h 898"/>
                <a:gd name="T34" fmla="*/ 892 w 1361"/>
                <a:gd name="T35" fmla="*/ 65 h 898"/>
                <a:gd name="T36" fmla="*/ 937 w 1361"/>
                <a:gd name="T37" fmla="*/ 80 h 898"/>
                <a:gd name="T38" fmla="*/ 982 w 1361"/>
                <a:gd name="T39" fmla="*/ 30 h 898"/>
                <a:gd name="T40" fmla="*/ 1017 w 1361"/>
                <a:gd name="T41" fmla="*/ 60 h 898"/>
                <a:gd name="T42" fmla="*/ 1042 w 1361"/>
                <a:gd name="T43" fmla="*/ 25 h 898"/>
                <a:gd name="T44" fmla="*/ 1147 w 1361"/>
                <a:gd name="T45" fmla="*/ 35 h 898"/>
                <a:gd name="T46" fmla="*/ 1161 w 1361"/>
                <a:gd name="T47" fmla="*/ 70 h 898"/>
                <a:gd name="T48" fmla="*/ 1286 w 1361"/>
                <a:gd name="T49" fmla="*/ 45 h 898"/>
                <a:gd name="T50" fmla="*/ 1336 w 1361"/>
                <a:gd name="T51" fmla="*/ 100 h 898"/>
                <a:gd name="T52" fmla="*/ 1316 w 1361"/>
                <a:gd name="T53" fmla="*/ 135 h 898"/>
                <a:gd name="T54" fmla="*/ 1361 w 1361"/>
                <a:gd name="T55" fmla="*/ 180 h 898"/>
                <a:gd name="T56" fmla="*/ 1316 w 1361"/>
                <a:gd name="T57" fmla="*/ 225 h 898"/>
                <a:gd name="T58" fmla="*/ 1321 w 1361"/>
                <a:gd name="T59" fmla="*/ 309 h 898"/>
                <a:gd name="T60" fmla="*/ 1271 w 1361"/>
                <a:gd name="T61" fmla="*/ 359 h 898"/>
                <a:gd name="T62" fmla="*/ 1196 w 1361"/>
                <a:gd name="T63" fmla="*/ 379 h 898"/>
                <a:gd name="T64" fmla="*/ 1186 w 1361"/>
                <a:gd name="T65" fmla="*/ 399 h 898"/>
                <a:gd name="T66" fmla="*/ 1216 w 1361"/>
                <a:gd name="T67" fmla="*/ 514 h 898"/>
                <a:gd name="T68" fmla="*/ 1176 w 1361"/>
                <a:gd name="T69" fmla="*/ 539 h 898"/>
                <a:gd name="T70" fmla="*/ 1102 w 1361"/>
                <a:gd name="T71" fmla="*/ 529 h 898"/>
                <a:gd name="T72" fmla="*/ 1092 w 1361"/>
                <a:gd name="T73" fmla="*/ 594 h 898"/>
                <a:gd name="T74" fmla="*/ 1052 w 1361"/>
                <a:gd name="T75" fmla="*/ 604 h 898"/>
                <a:gd name="T76" fmla="*/ 987 w 1361"/>
                <a:gd name="T77" fmla="*/ 634 h 898"/>
                <a:gd name="T78" fmla="*/ 872 w 1361"/>
                <a:gd name="T79" fmla="*/ 713 h 898"/>
                <a:gd name="T80" fmla="*/ 867 w 1361"/>
                <a:gd name="T81" fmla="*/ 808 h 898"/>
                <a:gd name="T82" fmla="*/ 833 w 1361"/>
                <a:gd name="T83" fmla="*/ 818 h 898"/>
                <a:gd name="T84" fmla="*/ 733 w 1361"/>
                <a:gd name="T85" fmla="*/ 793 h 898"/>
                <a:gd name="T86" fmla="*/ 693 w 1361"/>
                <a:gd name="T87" fmla="*/ 843 h 898"/>
                <a:gd name="T88" fmla="*/ 588 w 1361"/>
                <a:gd name="T89" fmla="*/ 823 h 898"/>
                <a:gd name="T90" fmla="*/ 539 w 1361"/>
                <a:gd name="T91" fmla="*/ 893 h 898"/>
                <a:gd name="T92" fmla="*/ 449 w 1361"/>
                <a:gd name="T93" fmla="*/ 878 h 898"/>
                <a:gd name="T94" fmla="*/ 364 w 1361"/>
                <a:gd name="T95" fmla="*/ 893 h 898"/>
                <a:gd name="T96" fmla="*/ 289 w 1361"/>
                <a:gd name="T97" fmla="*/ 838 h 898"/>
                <a:gd name="T98" fmla="*/ 155 w 1361"/>
                <a:gd name="T99" fmla="*/ 793 h 898"/>
                <a:gd name="T100" fmla="*/ 65 w 1361"/>
                <a:gd name="T101" fmla="*/ 679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61" h="898">
                  <a:moveTo>
                    <a:pt x="0" y="599"/>
                  </a:moveTo>
                  <a:lnTo>
                    <a:pt x="0" y="589"/>
                  </a:lnTo>
                  <a:lnTo>
                    <a:pt x="5" y="584"/>
                  </a:lnTo>
                  <a:lnTo>
                    <a:pt x="15" y="564"/>
                  </a:lnTo>
                  <a:lnTo>
                    <a:pt x="35" y="544"/>
                  </a:lnTo>
                  <a:lnTo>
                    <a:pt x="45" y="539"/>
                  </a:lnTo>
                  <a:lnTo>
                    <a:pt x="55" y="539"/>
                  </a:lnTo>
                  <a:lnTo>
                    <a:pt x="80" y="544"/>
                  </a:lnTo>
                  <a:lnTo>
                    <a:pt x="100" y="549"/>
                  </a:lnTo>
                  <a:lnTo>
                    <a:pt x="115" y="559"/>
                  </a:lnTo>
                  <a:lnTo>
                    <a:pt x="125" y="559"/>
                  </a:lnTo>
                  <a:lnTo>
                    <a:pt x="135" y="559"/>
                  </a:lnTo>
                  <a:lnTo>
                    <a:pt x="140" y="554"/>
                  </a:lnTo>
                  <a:lnTo>
                    <a:pt x="150" y="549"/>
                  </a:lnTo>
                  <a:lnTo>
                    <a:pt x="160" y="534"/>
                  </a:lnTo>
                  <a:lnTo>
                    <a:pt x="170" y="509"/>
                  </a:lnTo>
                  <a:lnTo>
                    <a:pt x="185" y="474"/>
                  </a:lnTo>
                  <a:lnTo>
                    <a:pt x="205" y="434"/>
                  </a:lnTo>
                  <a:lnTo>
                    <a:pt x="225" y="404"/>
                  </a:lnTo>
                  <a:lnTo>
                    <a:pt x="235" y="394"/>
                  </a:lnTo>
                  <a:lnTo>
                    <a:pt x="240" y="394"/>
                  </a:lnTo>
                  <a:lnTo>
                    <a:pt x="245" y="394"/>
                  </a:lnTo>
                  <a:lnTo>
                    <a:pt x="254" y="399"/>
                  </a:lnTo>
                  <a:lnTo>
                    <a:pt x="259" y="404"/>
                  </a:lnTo>
                  <a:lnTo>
                    <a:pt x="269" y="424"/>
                  </a:lnTo>
                  <a:lnTo>
                    <a:pt x="274" y="434"/>
                  </a:lnTo>
                  <a:lnTo>
                    <a:pt x="279" y="439"/>
                  </a:lnTo>
                  <a:lnTo>
                    <a:pt x="289" y="444"/>
                  </a:lnTo>
                  <a:lnTo>
                    <a:pt x="299" y="444"/>
                  </a:lnTo>
                  <a:lnTo>
                    <a:pt x="309" y="439"/>
                  </a:lnTo>
                  <a:lnTo>
                    <a:pt x="319" y="424"/>
                  </a:lnTo>
                  <a:lnTo>
                    <a:pt x="329" y="394"/>
                  </a:lnTo>
                  <a:lnTo>
                    <a:pt x="344" y="374"/>
                  </a:lnTo>
                  <a:lnTo>
                    <a:pt x="359" y="349"/>
                  </a:lnTo>
                  <a:lnTo>
                    <a:pt x="379" y="334"/>
                  </a:lnTo>
                  <a:lnTo>
                    <a:pt x="389" y="334"/>
                  </a:lnTo>
                  <a:lnTo>
                    <a:pt x="394" y="334"/>
                  </a:lnTo>
                  <a:lnTo>
                    <a:pt x="404" y="339"/>
                  </a:lnTo>
                  <a:lnTo>
                    <a:pt x="404" y="344"/>
                  </a:lnTo>
                  <a:lnTo>
                    <a:pt x="409" y="359"/>
                  </a:lnTo>
                  <a:lnTo>
                    <a:pt x="414" y="369"/>
                  </a:lnTo>
                  <a:lnTo>
                    <a:pt x="419" y="374"/>
                  </a:lnTo>
                  <a:lnTo>
                    <a:pt x="424" y="374"/>
                  </a:lnTo>
                  <a:lnTo>
                    <a:pt x="434" y="374"/>
                  </a:lnTo>
                  <a:lnTo>
                    <a:pt x="444" y="369"/>
                  </a:lnTo>
                  <a:lnTo>
                    <a:pt x="449" y="359"/>
                  </a:lnTo>
                  <a:lnTo>
                    <a:pt x="449" y="354"/>
                  </a:lnTo>
                  <a:lnTo>
                    <a:pt x="449" y="344"/>
                  </a:lnTo>
                  <a:lnTo>
                    <a:pt x="454" y="334"/>
                  </a:lnTo>
                  <a:lnTo>
                    <a:pt x="454" y="329"/>
                  </a:lnTo>
                  <a:lnTo>
                    <a:pt x="459" y="324"/>
                  </a:lnTo>
                  <a:lnTo>
                    <a:pt x="479" y="319"/>
                  </a:lnTo>
                  <a:lnTo>
                    <a:pt x="504" y="319"/>
                  </a:lnTo>
                  <a:lnTo>
                    <a:pt x="524" y="319"/>
                  </a:lnTo>
                  <a:lnTo>
                    <a:pt x="534" y="324"/>
                  </a:lnTo>
                  <a:lnTo>
                    <a:pt x="539" y="334"/>
                  </a:lnTo>
                  <a:lnTo>
                    <a:pt x="573" y="364"/>
                  </a:lnTo>
                  <a:lnTo>
                    <a:pt x="578" y="369"/>
                  </a:lnTo>
                  <a:lnTo>
                    <a:pt x="588" y="374"/>
                  </a:lnTo>
                  <a:lnTo>
                    <a:pt x="593" y="374"/>
                  </a:lnTo>
                  <a:lnTo>
                    <a:pt x="598" y="369"/>
                  </a:lnTo>
                  <a:lnTo>
                    <a:pt x="603" y="364"/>
                  </a:lnTo>
                  <a:lnTo>
                    <a:pt x="608" y="359"/>
                  </a:lnTo>
                  <a:lnTo>
                    <a:pt x="613" y="349"/>
                  </a:lnTo>
                  <a:lnTo>
                    <a:pt x="618" y="319"/>
                  </a:lnTo>
                  <a:lnTo>
                    <a:pt x="623" y="289"/>
                  </a:lnTo>
                  <a:lnTo>
                    <a:pt x="628" y="279"/>
                  </a:lnTo>
                  <a:lnTo>
                    <a:pt x="633" y="274"/>
                  </a:lnTo>
                  <a:lnTo>
                    <a:pt x="638" y="274"/>
                  </a:lnTo>
                  <a:lnTo>
                    <a:pt x="653" y="274"/>
                  </a:lnTo>
                  <a:lnTo>
                    <a:pt x="663" y="274"/>
                  </a:lnTo>
                  <a:lnTo>
                    <a:pt x="683" y="284"/>
                  </a:lnTo>
                  <a:lnTo>
                    <a:pt x="703" y="289"/>
                  </a:lnTo>
                  <a:lnTo>
                    <a:pt x="713" y="289"/>
                  </a:lnTo>
                  <a:lnTo>
                    <a:pt x="718" y="289"/>
                  </a:lnTo>
                  <a:lnTo>
                    <a:pt x="728" y="279"/>
                  </a:lnTo>
                  <a:lnTo>
                    <a:pt x="733" y="265"/>
                  </a:lnTo>
                  <a:lnTo>
                    <a:pt x="743" y="255"/>
                  </a:lnTo>
                  <a:lnTo>
                    <a:pt x="763" y="240"/>
                  </a:lnTo>
                  <a:lnTo>
                    <a:pt x="783" y="230"/>
                  </a:lnTo>
                  <a:lnTo>
                    <a:pt x="793" y="230"/>
                  </a:lnTo>
                  <a:lnTo>
                    <a:pt x="803" y="225"/>
                  </a:lnTo>
                  <a:lnTo>
                    <a:pt x="813" y="220"/>
                  </a:lnTo>
                  <a:lnTo>
                    <a:pt x="823" y="210"/>
                  </a:lnTo>
                  <a:lnTo>
                    <a:pt x="828" y="190"/>
                  </a:lnTo>
                  <a:lnTo>
                    <a:pt x="848" y="140"/>
                  </a:lnTo>
                  <a:lnTo>
                    <a:pt x="867" y="90"/>
                  </a:lnTo>
                  <a:lnTo>
                    <a:pt x="882" y="75"/>
                  </a:lnTo>
                  <a:lnTo>
                    <a:pt x="887" y="65"/>
                  </a:lnTo>
                  <a:lnTo>
                    <a:pt x="892" y="65"/>
                  </a:lnTo>
                  <a:lnTo>
                    <a:pt x="902" y="60"/>
                  </a:lnTo>
                  <a:lnTo>
                    <a:pt x="912" y="60"/>
                  </a:lnTo>
                  <a:lnTo>
                    <a:pt x="922" y="65"/>
                  </a:lnTo>
                  <a:lnTo>
                    <a:pt x="927" y="70"/>
                  </a:lnTo>
                  <a:lnTo>
                    <a:pt x="937" y="80"/>
                  </a:lnTo>
                  <a:lnTo>
                    <a:pt x="942" y="80"/>
                  </a:lnTo>
                  <a:lnTo>
                    <a:pt x="947" y="80"/>
                  </a:lnTo>
                  <a:lnTo>
                    <a:pt x="967" y="50"/>
                  </a:lnTo>
                  <a:lnTo>
                    <a:pt x="977" y="35"/>
                  </a:lnTo>
                  <a:lnTo>
                    <a:pt x="982" y="30"/>
                  </a:lnTo>
                  <a:lnTo>
                    <a:pt x="987" y="30"/>
                  </a:lnTo>
                  <a:lnTo>
                    <a:pt x="992" y="30"/>
                  </a:lnTo>
                  <a:lnTo>
                    <a:pt x="997" y="35"/>
                  </a:lnTo>
                  <a:lnTo>
                    <a:pt x="1007" y="50"/>
                  </a:lnTo>
                  <a:lnTo>
                    <a:pt x="1017" y="60"/>
                  </a:lnTo>
                  <a:lnTo>
                    <a:pt x="1022" y="65"/>
                  </a:lnTo>
                  <a:lnTo>
                    <a:pt x="1027" y="65"/>
                  </a:lnTo>
                  <a:lnTo>
                    <a:pt x="1037" y="60"/>
                  </a:lnTo>
                  <a:lnTo>
                    <a:pt x="1037" y="50"/>
                  </a:lnTo>
                  <a:lnTo>
                    <a:pt x="1042" y="25"/>
                  </a:lnTo>
                  <a:lnTo>
                    <a:pt x="1047" y="5"/>
                  </a:lnTo>
                  <a:lnTo>
                    <a:pt x="1052" y="0"/>
                  </a:lnTo>
                  <a:lnTo>
                    <a:pt x="1057" y="0"/>
                  </a:lnTo>
                  <a:lnTo>
                    <a:pt x="1112" y="20"/>
                  </a:lnTo>
                  <a:lnTo>
                    <a:pt x="1147" y="35"/>
                  </a:lnTo>
                  <a:lnTo>
                    <a:pt x="1142" y="60"/>
                  </a:lnTo>
                  <a:lnTo>
                    <a:pt x="1142" y="70"/>
                  </a:lnTo>
                  <a:lnTo>
                    <a:pt x="1147" y="75"/>
                  </a:lnTo>
                  <a:lnTo>
                    <a:pt x="1152" y="75"/>
                  </a:lnTo>
                  <a:lnTo>
                    <a:pt x="1161" y="70"/>
                  </a:lnTo>
                  <a:lnTo>
                    <a:pt x="1191" y="55"/>
                  </a:lnTo>
                  <a:lnTo>
                    <a:pt x="1221" y="45"/>
                  </a:lnTo>
                  <a:lnTo>
                    <a:pt x="1251" y="45"/>
                  </a:lnTo>
                  <a:lnTo>
                    <a:pt x="1276" y="45"/>
                  </a:lnTo>
                  <a:lnTo>
                    <a:pt x="1286" y="45"/>
                  </a:lnTo>
                  <a:lnTo>
                    <a:pt x="1296" y="50"/>
                  </a:lnTo>
                  <a:lnTo>
                    <a:pt x="1311" y="65"/>
                  </a:lnTo>
                  <a:lnTo>
                    <a:pt x="1321" y="80"/>
                  </a:lnTo>
                  <a:lnTo>
                    <a:pt x="1331" y="95"/>
                  </a:lnTo>
                  <a:lnTo>
                    <a:pt x="1336" y="100"/>
                  </a:lnTo>
                  <a:lnTo>
                    <a:pt x="1336" y="105"/>
                  </a:lnTo>
                  <a:lnTo>
                    <a:pt x="1331" y="110"/>
                  </a:lnTo>
                  <a:lnTo>
                    <a:pt x="1321" y="120"/>
                  </a:lnTo>
                  <a:lnTo>
                    <a:pt x="1316" y="125"/>
                  </a:lnTo>
                  <a:lnTo>
                    <a:pt x="1316" y="135"/>
                  </a:lnTo>
                  <a:lnTo>
                    <a:pt x="1321" y="140"/>
                  </a:lnTo>
                  <a:lnTo>
                    <a:pt x="1326" y="150"/>
                  </a:lnTo>
                  <a:lnTo>
                    <a:pt x="1341" y="160"/>
                  </a:lnTo>
                  <a:lnTo>
                    <a:pt x="1356" y="175"/>
                  </a:lnTo>
                  <a:lnTo>
                    <a:pt x="1361" y="180"/>
                  </a:lnTo>
                  <a:lnTo>
                    <a:pt x="1361" y="190"/>
                  </a:lnTo>
                  <a:lnTo>
                    <a:pt x="1361" y="195"/>
                  </a:lnTo>
                  <a:lnTo>
                    <a:pt x="1351" y="200"/>
                  </a:lnTo>
                  <a:lnTo>
                    <a:pt x="1336" y="215"/>
                  </a:lnTo>
                  <a:lnTo>
                    <a:pt x="1316" y="225"/>
                  </a:lnTo>
                  <a:lnTo>
                    <a:pt x="1311" y="235"/>
                  </a:lnTo>
                  <a:lnTo>
                    <a:pt x="1306" y="245"/>
                  </a:lnTo>
                  <a:lnTo>
                    <a:pt x="1311" y="265"/>
                  </a:lnTo>
                  <a:lnTo>
                    <a:pt x="1316" y="284"/>
                  </a:lnTo>
                  <a:lnTo>
                    <a:pt x="1321" y="309"/>
                  </a:lnTo>
                  <a:lnTo>
                    <a:pt x="1321" y="319"/>
                  </a:lnTo>
                  <a:lnTo>
                    <a:pt x="1316" y="329"/>
                  </a:lnTo>
                  <a:lnTo>
                    <a:pt x="1306" y="344"/>
                  </a:lnTo>
                  <a:lnTo>
                    <a:pt x="1291" y="354"/>
                  </a:lnTo>
                  <a:lnTo>
                    <a:pt x="1271" y="359"/>
                  </a:lnTo>
                  <a:lnTo>
                    <a:pt x="1256" y="359"/>
                  </a:lnTo>
                  <a:lnTo>
                    <a:pt x="1246" y="359"/>
                  </a:lnTo>
                  <a:lnTo>
                    <a:pt x="1231" y="359"/>
                  </a:lnTo>
                  <a:lnTo>
                    <a:pt x="1206" y="369"/>
                  </a:lnTo>
                  <a:lnTo>
                    <a:pt x="1196" y="379"/>
                  </a:lnTo>
                  <a:lnTo>
                    <a:pt x="1186" y="384"/>
                  </a:lnTo>
                  <a:lnTo>
                    <a:pt x="1186" y="389"/>
                  </a:lnTo>
                  <a:lnTo>
                    <a:pt x="1181" y="389"/>
                  </a:lnTo>
                  <a:lnTo>
                    <a:pt x="1186" y="394"/>
                  </a:lnTo>
                  <a:lnTo>
                    <a:pt x="1186" y="399"/>
                  </a:lnTo>
                  <a:lnTo>
                    <a:pt x="1196" y="409"/>
                  </a:lnTo>
                  <a:lnTo>
                    <a:pt x="1201" y="424"/>
                  </a:lnTo>
                  <a:lnTo>
                    <a:pt x="1216" y="469"/>
                  </a:lnTo>
                  <a:lnTo>
                    <a:pt x="1216" y="494"/>
                  </a:lnTo>
                  <a:lnTo>
                    <a:pt x="1216" y="514"/>
                  </a:lnTo>
                  <a:lnTo>
                    <a:pt x="1211" y="534"/>
                  </a:lnTo>
                  <a:lnTo>
                    <a:pt x="1206" y="539"/>
                  </a:lnTo>
                  <a:lnTo>
                    <a:pt x="1201" y="544"/>
                  </a:lnTo>
                  <a:lnTo>
                    <a:pt x="1191" y="544"/>
                  </a:lnTo>
                  <a:lnTo>
                    <a:pt x="1176" y="539"/>
                  </a:lnTo>
                  <a:lnTo>
                    <a:pt x="1152" y="529"/>
                  </a:lnTo>
                  <a:lnTo>
                    <a:pt x="1142" y="519"/>
                  </a:lnTo>
                  <a:lnTo>
                    <a:pt x="1127" y="519"/>
                  </a:lnTo>
                  <a:lnTo>
                    <a:pt x="1117" y="519"/>
                  </a:lnTo>
                  <a:lnTo>
                    <a:pt x="1102" y="529"/>
                  </a:lnTo>
                  <a:lnTo>
                    <a:pt x="1092" y="539"/>
                  </a:lnTo>
                  <a:lnTo>
                    <a:pt x="1087" y="554"/>
                  </a:lnTo>
                  <a:lnTo>
                    <a:pt x="1087" y="564"/>
                  </a:lnTo>
                  <a:lnTo>
                    <a:pt x="1087" y="574"/>
                  </a:lnTo>
                  <a:lnTo>
                    <a:pt x="1092" y="594"/>
                  </a:lnTo>
                  <a:lnTo>
                    <a:pt x="1092" y="599"/>
                  </a:lnTo>
                  <a:lnTo>
                    <a:pt x="1087" y="604"/>
                  </a:lnTo>
                  <a:lnTo>
                    <a:pt x="1082" y="604"/>
                  </a:lnTo>
                  <a:lnTo>
                    <a:pt x="1072" y="609"/>
                  </a:lnTo>
                  <a:lnTo>
                    <a:pt x="1052" y="604"/>
                  </a:lnTo>
                  <a:lnTo>
                    <a:pt x="1022" y="604"/>
                  </a:lnTo>
                  <a:lnTo>
                    <a:pt x="1002" y="609"/>
                  </a:lnTo>
                  <a:lnTo>
                    <a:pt x="997" y="614"/>
                  </a:lnTo>
                  <a:lnTo>
                    <a:pt x="992" y="619"/>
                  </a:lnTo>
                  <a:lnTo>
                    <a:pt x="987" y="634"/>
                  </a:lnTo>
                  <a:lnTo>
                    <a:pt x="982" y="674"/>
                  </a:lnTo>
                  <a:lnTo>
                    <a:pt x="977" y="679"/>
                  </a:lnTo>
                  <a:lnTo>
                    <a:pt x="967" y="689"/>
                  </a:lnTo>
                  <a:lnTo>
                    <a:pt x="932" y="698"/>
                  </a:lnTo>
                  <a:lnTo>
                    <a:pt x="872" y="713"/>
                  </a:lnTo>
                  <a:lnTo>
                    <a:pt x="867" y="718"/>
                  </a:lnTo>
                  <a:lnTo>
                    <a:pt x="867" y="728"/>
                  </a:lnTo>
                  <a:lnTo>
                    <a:pt x="867" y="763"/>
                  </a:lnTo>
                  <a:lnTo>
                    <a:pt x="867" y="793"/>
                  </a:lnTo>
                  <a:lnTo>
                    <a:pt x="867" y="808"/>
                  </a:lnTo>
                  <a:lnTo>
                    <a:pt x="862" y="813"/>
                  </a:lnTo>
                  <a:lnTo>
                    <a:pt x="857" y="818"/>
                  </a:lnTo>
                  <a:lnTo>
                    <a:pt x="853" y="818"/>
                  </a:lnTo>
                  <a:lnTo>
                    <a:pt x="848" y="818"/>
                  </a:lnTo>
                  <a:lnTo>
                    <a:pt x="833" y="818"/>
                  </a:lnTo>
                  <a:lnTo>
                    <a:pt x="793" y="808"/>
                  </a:lnTo>
                  <a:lnTo>
                    <a:pt x="758" y="793"/>
                  </a:lnTo>
                  <a:lnTo>
                    <a:pt x="743" y="793"/>
                  </a:lnTo>
                  <a:lnTo>
                    <a:pt x="738" y="793"/>
                  </a:lnTo>
                  <a:lnTo>
                    <a:pt x="733" y="793"/>
                  </a:lnTo>
                  <a:lnTo>
                    <a:pt x="728" y="793"/>
                  </a:lnTo>
                  <a:lnTo>
                    <a:pt x="728" y="798"/>
                  </a:lnTo>
                  <a:lnTo>
                    <a:pt x="718" y="813"/>
                  </a:lnTo>
                  <a:lnTo>
                    <a:pt x="708" y="828"/>
                  </a:lnTo>
                  <a:lnTo>
                    <a:pt x="693" y="843"/>
                  </a:lnTo>
                  <a:lnTo>
                    <a:pt x="683" y="843"/>
                  </a:lnTo>
                  <a:lnTo>
                    <a:pt x="668" y="848"/>
                  </a:lnTo>
                  <a:lnTo>
                    <a:pt x="643" y="838"/>
                  </a:lnTo>
                  <a:lnTo>
                    <a:pt x="593" y="823"/>
                  </a:lnTo>
                  <a:lnTo>
                    <a:pt x="588" y="823"/>
                  </a:lnTo>
                  <a:lnTo>
                    <a:pt x="578" y="828"/>
                  </a:lnTo>
                  <a:lnTo>
                    <a:pt x="568" y="853"/>
                  </a:lnTo>
                  <a:lnTo>
                    <a:pt x="553" y="873"/>
                  </a:lnTo>
                  <a:lnTo>
                    <a:pt x="549" y="883"/>
                  </a:lnTo>
                  <a:lnTo>
                    <a:pt x="539" y="893"/>
                  </a:lnTo>
                  <a:lnTo>
                    <a:pt x="534" y="893"/>
                  </a:lnTo>
                  <a:lnTo>
                    <a:pt x="529" y="893"/>
                  </a:lnTo>
                  <a:lnTo>
                    <a:pt x="514" y="893"/>
                  </a:lnTo>
                  <a:lnTo>
                    <a:pt x="479" y="888"/>
                  </a:lnTo>
                  <a:lnTo>
                    <a:pt x="449" y="878"/>
                  </a:lnTo>
                  <a:lnTo>
                    <a:pt x="434" y="873"/>
                  </a:lnTo>
                  <a:lnTo>
                    <a:pt x="424" y="873"/>
                  </a:lnTo>
                  <a:lnTo>
                    <a:pt x="409" y="878"/>
                  </a:lnTo>
                  <a:lnTo>
                    <a:pt x="389" y="883"/>
                  </a:lnTo>
                  <a:lnTo>
                    <a:pt x="364" y="893"/>
                  </a:lnTo>
                  <a:lnTo>
                    <a:pt x="339" y="898"/>
                  </a:lnTo>
                  <a:lnTo>
                    <a:pt x="329" y="893"/>
                  </a:lnTo>
                  <a:lnTo>
                    <a:pt x="319" y="888"/>
                  </a:lnTo>
                  <a:lnTo>
                    <a:pt x="304" y="868"/>
                  </a:lnTo>
                  <a:lnTo>
                    <a:pt x="289" y="838"/>
                  </a:lnTo>
                  <a:lnTo>
                    <a:pt x="284" y="828"/>
                  </a:lnTo>
                  <a:lnTo>
                    <a:pt x="269" y="823"/>
                  </a:lnTo>
                  <a:lnTo>
                    <a:pt x="220" y="803"/>
                  </a:lnTo>
                  <a:lnTo>
                    <a:pt x="165" y="798"/>
                  </a:lnTo>
                  <a:lnTo>
                    <a:pt x="155" y="793"/>
                  </a:lnTo>
                  <a:lnTo>
                    <a:pt x="145" y="788"/>
                  </a:lnTo>
                  <a:lnTo>
                    <a:pt x="125" y="768"/>
                  </a:lnTo>
                  <a:lnTo>
                    <a:pt x="115" y="748"/>
                  </a:lnTo>
                  <a:lnTo>
                    <a:pt x="100" y="733"/>
                  </a:lnTo>
                  <a:lnTo>
                    <a:pt x="65" y="679"/>
                  </a:lnTo>
                  <a:lnTo>
                    <a:pt x="35" y="639"/>
                  </a:lnTo>
                  <a:lnTo>
                    <a:pt x="0" y="599"/>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65" name="Freeform 13"/>
            <p:cNvSpPr>
              <a:spLocks/>
            </p:cNvSpPr>
            <p:nvPr/>
          </p:nvSpPr>
          <p:spPr bwMode="auto">
            <a:xfrm>
              <a:off x="3131" y="2524"/>
              <a:ext cx="2155" cy="1415"/>
            </a:xfrm>
            <a:custGeom>
              <a:avLst/>
              <a:gdLst>
                <a:gd name="T0" fmla="*/ 30 w 1276"/>
                <a:gd name="T1" fmla="*/ 519 h 838"/>
                <a:gd name="T2" fmla="*/ 100 w 1276"/>
                <a:gd name="T3" fmla="*/ 539 h 838"/>
                <a:gd name="T4" fmla="*/ 165 w 1276"/>
                <a:gd name="T5" fmla="*/ 479 h 838"/>
                <a:gd name="T6" fmla="*/ 224 w 1276"/>
                <a:gd name="T7" fmla="*/ 389 h 838"/>
                <a:gd name="T8" fmla="*/ 264 w 1276"/>
                <a:gd name="T9" fmla="*/ 419 h 838"/>
                <a:gd name="T10" fmla="*/ 304 w 1276"/>
                <a:gd name="T11" fmla="*/ 379 h 838"/>
                <a:gd name="T12" fmla="*/ 364 w 1276"/>
                <a:gd name="T13" fmla="*/ 329 h 838"/>
                <a:gd name="T14" fmla="*/ 389 w 1276"/>
                <a:gd name="T15" fmla="*/ 359 h 838"/>
                <a:gd name="T16" fmla="*/ 429 w 1276"/>
                <a:gd name="T17" fmla="*/ 324 h 838"/>
                <a:gd name="T18" fmla="*/ 484 w 1276"/>
                <a:gd name="T19" fmla="*/ 299 h 838"/>
                <a:gd name="T20" fmla="*/ 553 w 1276"/>
                <a:gd name="T21" fmla="*/ 339 h 838"/>
                <a:gd name="T22" fmla="*/ 583 w 1276"/>
                <a:gd name="T23" fmla="*/ 329 h 838"/>
                <a:gd name="T24" fmla="*/ 608 w 1276"/>
                <a:gd name="T25" fmla="*/ 244 h 838"/>
                <a:gd name="T26" fmla="*/ 678 w 1276"/>
                <a:gd name="T27" fmla="*/ 264 h 838"/>
                <a:gd name="T28" fmla="*/ 708 w 1276"/>
                <a:gd name="T29" fmla="*/ 239 h 838"/>
                <a:gd name="T30" fmla="*/ 748 w 1276"/>
                <a:gd name="T31" fmla="*/ 205 h 838"/>
                <a:gd name="T32" fmla="*/ 798 w 1276"/>
                <a:gd name="T33" fmla="*/ 205 h 838"/>
                <a:gd name="T34" fmla="*/ 837 w 1276"/>
                <a:gd name="T35" fmla="*/ 55 h 838"/>
                <a:gd name="T36" fmla="*/ 882 w 1276"/>
                <a:gd name="T37" fmla="*/ 45 h 838"/>
                <a:gd name="T38" fmla="*/ 932 w 1276"/>
                <a:gd name="T39" fmla="*/ 35 h 838"/>
                <a:gd name="T40" fmla="*/ 962 w 1276"/>
                <a:gd name="T41" fmla="*/ 25 h 838"/>
                <a:gd name="T42" fmla="*/ 1007 w 1276"/>
                <a:gd name="T43" fmla="*/ 45 h 838"/>
                <a:gd name="T44" fmla="*/ 1027 w 1276"/>
                <a:gd name="T45" fmla="*/ 0 h 838"/>
                <a:gd name="T46" fmla="*/ 1092 w 1276"/>
                <a:gd name="T47" fmla="*/ 65 h 838"/>
                <a:gd name="T48" fmla="*/ 1186 w 1276"/>
                <a:gd name="T49" fmla="*/ 20 h 838"/>
                <a:gd name="T50" fmla="*/ 1236 w 1276"/>
                <a:gd name="T51" fmla="*/ 35 h 838"/>
                <a:gd name="T52" fmla="*/ 1246 w 1276"/>
                <a:gd name="T53" fmla="*/ 85 h 838"/>
                <a:gd name="T54" fmla="*/ 1261 w 1276"/>
                <a:gd name="T55" fmla="*/ 125 h 838"/>
                <a:gd name="T56" fmla="*/ 1271 w 1276"/>
                <a:gd name="T57" fmla="*/ 155 h 838"/>
                <a:gd name="T58" fmla="*/ 1231 w 1276"/>
                <a:gd name="T59" fmla="*/ 180 h 838"/>
                <a:gd name="T60" fmla="*/ 1246 w 1276"/>
                <a:gd name="T61" fmla="*/ 264 h 838"/>
                <a:gd name="T62" fmla="*/ 1181 w 1276"/>
                <a:gd name="T63" fmla="*/ 289 h 838"/>
                <a:gd name="T64" fmla="*/ 1117 w 1276"/>
                <a:gd name="T65" fmla="*/ 344 h 838"/>
                <a:gd name="T66" fmla="*/ 1156 w 1276"/>
                <a:gd name="T67" fmla="*/ 429 h 838"/>
                <a:gd name="T68" fmla="*/ 1136 w 1276"/>
                <a:gd name="T69" fmla="*/ 469 h 838"/>
                <a:gd name="T70" fmla="*/ 1042 w 1276"/>
                <a:gd name="T71" fmla="*/ 459 h 838"/>
                <a:gd name="T72" fmla="*/ 1017 w 1276"/>
                <a:gd name="T73" fmla="*/ 514 h 838"/>
                <a:gd name="T74" fmla="*/ 1007 w 1276"/>
                <a:gd name="T75" fmla="*/ 549 h 838"/>
                <a:gd name="T76" fmla="*/ 942 w 1276"/>
                <a:gd name="T77" fmla="*/ 544 h 838"/>
                <a:gd name="T78" fmla="*/ 912 w 1276"/>
                <a:gd name="T79" fmla="*/ 619 h 838"/>
                <a:gd name="T80" fmla="*/ 813 w 1276"/>
                <a:gd name="T81" fmla="*/ 668 h 838"/>
                <a:gd name="T82" fmla="*/ 803 w 1276"/>
                <a:gd name="T83" fmla="*/ 753 h 838"/>
                <a:gd name="T84" fmla="*/ 703 w 1276"/>
                <a:gd name="T85" fmla="*/ 723 h 838"/>
                <a:gd name="T86" fmla="*/ 673 w 1276"/>
                <a:gd name="T87" fmla="*/ 728 h 838"/>
                <a:gd name="T88" fmla="*/ 643 w 1276"/>
                <a:gd name="T89" fmla="*/ 778 h 838"/>
                <a:gd name="T90" fmla="*/ 538 w 1276"/>
                <a:gd name="T91" fmla="*/ 748 h 838"/>
                <a:gd name="T92" fmla="*/ 494 w 1276"/>
                <a:gd name="T93" fmla="*/ 828 h 838"/>
                <a:gd name="T94" fmla="*/ 409 w 1276"/>
                <a:gd name="T95" fmla="*/ 808 h 838"/>
                <a:gd name="T96" fmla="*/ 359 w 1276"/>
                <a:gd name="T97" fmla="*/ 818 h 838"/>
                <a:gd name="T98" fmla="*/ 304 w 1276"/>
                <a:gd name="T99" fmla="*/ 828 h 838"/>
                <a:gd name="T100" fmla="*/ 215 w 1276"/>
                <a:gd name="T101" fmla="*/ 748 h 838"/>
                <a:gd name="T102" fmla="*/ 130 w 1276"/>
                <a:gd name="T103" fmla="*/ 718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6" h="838">
                  <a:moveTo>
                    <a:pt x="0" y="559"/>
                  </a:moveTo>
                  <a:lnTo>
                    <a:pt x="0" y="554"/>
                  </a:lnTo>
                  <a:lnTo>
                    <a:pt x="5" y="544"/>
                  </a:lnTo>
                  <a:lnTo>
                    <a:pt x="15" y="534"/>
                  </a:lnTo>
                  <a:lnTo>
                    <a:pt x="30" y="519"/>
                  </a:lnTo>
                  <a:lnTo>
                    <a:pt x="40" y="514"/>
                  </a:lnTo>
                  <a:lnTo>
                    <a:pt x="50" y="514"/>
                  </a:lnTo>
                  <a:lnTo>
                    <a:pt x="70" y="524"/>
                  </a:lnTo>
                  <a:lnTo>
                    <a:pt x="90" y="534"/>
                  </a:lnTo>
                  <a:lnTo>
                    <a:pt x="100" y="539"/>
                  </a:lnTo>
                  <a:lnTo>
                    <a:pt x="105" y="539"/>
                  </a:lnTo>
                  <a:lnTo>
                    <a:pt x="125" y="534"/>
                  </a:lnTo>
                  <a:lnTo>
                    <a:pt x="140" y="519"/>
                  </a:lnTo>
                  <a:lnTo>
                    <a:pt x="155" y="504"/>
                  </a:lnTo>
                  <a:lnTo>
                    <a:pt x="165" y="479"/>
                  </a:lnTo>
                  <a:lnTo>
                    <a:pt x="185" y="419"/>
                  </a:lnTo>
                  <a:lnTo>
                    <a:pt x="200" y="394"/>
                  </a:lnTo>
                  <a:lnTo>
                    <a:pt x="210" y="389"/>
                  </a:lnTo>
                  <a:lnTo>
                    <a:pt x="215" y="389"/>
                  </a:lnTo>
                  <a:lnTo>
                    <a:pt x="224" y="389"/>
                  </a:lnTo>
                  <a:lnTo>
                    <a:pt x="229" y="394"/>
                  </a:lnTo>
                  <a:lnTo>
                    <a:pt x="244" y="409"/>
                  </a:lnTo>
                  <a:lnTo>
                    <a:pt x="249" y="414"/>
                  </a:lnTo>
                  <a:lnTo>
                    <a:pt x="259" y="419"/>
                  </a:lnTo>
                  <a:lnTo>
                    <a:pt x="264" y="419"/>
                  </a:lnTo>
                  <a:lnTo>
                    <a:pt x="274" y="419"/>
                  </a:lnTo>
                  <a:lnTo>
                    <a:pt x="289" y="409"/>
                  </a:lnTo>
                  <a:lnTo>
                    <a:pt x="299" y="404"/>
                  </a:lnTo>
                  <a:lnTo>
                    <a:pt x="299" y="394"/>
                  </a:lnTo>
                  <a:lnTo>
                    <a:pt x="304" y="379"/>
                  </a:lnTo>
                  <a:lnTo>
                    <a:pt x="319" y="359"/>
                  </a:lnTo>
                  <a:lnTo>
                    <a:pt x="334" y="339"/>
                  </a:lnTo>
                  <a:lnTo>
                    <a:pt x="349" y="329"/>
                  </a:lnTo>
                  <a:lnTo>
                    <a:pt x="359" y="329"/>
                  </a:lnTo>
                  <a:lnTo>
                    <a:pt x="364" y="329"/>
                  </a:lnTo>
                  <a:lnTo>
                    <a:pt x="369" y="334"/>
                  </a:lnTo>
                  <a:lnTo>
                    <a:pt x="374" y="339"/>
                  </a:lnTo>
                  <a:lnTo>
                    <a:pt x="379" y="349"/>
                  </a:lnTo>
                  <a:lnTo>
                    <a:pt x="384" y="359"/>
                  </a:lnTo>
                  <a:lnTo>
                    <a:pt x="389" y="359"/>
                  </a:lnTo>
                  <a:lnTo>
                    <a:pt x="394" y="359"/>
                  </a:lnTo>
                  <a:lnTo>
                    <a:pt x="404" y="359"/>
                  </a:lnTo>
                  <a:lnTo>
                    <a:pt x="414" y="354"/>
                  </a:lnTo>
                  <a:lnTo>
                    <a:pt x="424" y="344"/>
                  </a:lnTo>
                  <a:lnTo>
                    <a:pt x="429" y="324"/>
                  </a:lnTo>
                  <a:lnTo>
                    <a:pt x="439" y="309"/>
                  </a:lnTo>
                  <a:lnTo>
                    <a:pt x="444" y="304"/>
                  </a:lnTo>
                  <a:lnTo>
                    <a:pt x="449" y="299"/>
                  </a:lnTo>
                  <a:lnTo>
                    <a:pt x="469" y="294"/>
                  </a:lnTo>
                  <a:lnTo>
                    <a:pt x="484" y="299"/>
                  </a:lnTo>
                  <a:lnTo>
                    <a:pt x="499" y="304"/>
                  </a:lnTo>
                  <a:lnTo>
                    <a:pt x="514" y="319"/>
                  </a:lnTo>
                  <a:lnTo>
                    <a:pt x="528" y="329"/>
                  </a:lnTo>
                  <a:lnTo>
                    <a:pt x="548" y="339"/>
                  </a:lnTo>
                  <a:lnTo>
                    <a:pt x="553" y="339"/>
                  </a:lnTo>
                  <a:lnTo>
                    <a:pt x="563" y="339"/>
                  </a:lnTo>
                  <a:lnTo>
                    <a:pt x="568" y="339"/>
                  </a:lnTo>
                  <a:lnTo>
                    <a:pt x="573" y="334"/>
                  </a:lnTo>
                  <a:lnTo>
                    <a:pt x="578" y="329"/>
                  </a:lnTo>
                  <a:lnTo>
                    <a:pt x="583" y="329"/>
                  </a:lnTo>
                  <a:lnTo>
                    <a:pt x="588" y="319"/>
                  </a:lnTo>
                  <a:lnTo>
                    <a:pt x="593" y="289"/>
                  </a:lnTo>
                  <a:lnTo>
                    <a:pt x="598" y="259"/>
                  </a:lnTo>
                  <a:lnTo>
                    <a:pt x="603" y="249"/>
                  </a:lnTo>
                  <a:lnTo>
                    <a:pt x="608" y="244"/>
                  </a:lnTo>
                  <a:lnTo>
                    <a:pt x="613" y="244"/>
                  </a:lnTo>
                  <a:lnTo>
                    <a:pt x="628" y="244"/>
                  </a:lnTo>
                  <a:lnTo>
                    <a:pt x="638" y="244"/>
                  </a:lnTo>
                  <a:lnTo>
                    <a:pt x="658" y="254"/>
                  </a:lnTo>
                  <a:lnTo>
                    <a:pt x="678" y="264"/>
                  </a:lnTo>
                  <a:lnTo>
                    <a:pt x="688" y="264"/>
                  </a:lnTo>
                  <a:lnTo>
                    <a:pt x="693" y="264"/>
                  </a:lnTo>
                  <a:lnTo>
                    <a:pt x="698" y="259"/>
                  </a:lnTo>
                  <a:lnTo>
                    <a:pt x="703" y="254"/>
                  </a:lnTo>
                  <a:lnTo>
                    <a:pt x="708" y="239"/>
                  </a:lnTo>
                  <a:lnTo>
                    <a:pt x="713" y="225"/>
                  </a:lnTo>
                  <a:lnTo>
                    <a:pt x="718" y="220"/>
                  </a:lnTo>
                  <a:lnTo>
                    <a:pt x="728" y="215"/>
                  </a:lnTo>
                  <a:lnTo>
                    <a:pt x="738" y="210"/>
                  </a:lnTo>
                  <a:lnTo>
                    <a:pt x="748" y="205"/>
                  </a:lnTo>
                  <a:lnTo>
                    <a:pt x="768" y="210"/>
                  </a:lnTo>
                  <a:lnTo>
                    <a:pt x="783" y="215"/>
                  </a:lnTo>
                  <a:lnTo>
                    <a:pt x="788" y="215"/>
                  </a:lnTo>
                  <a:lnTo>
                    <a:pt x="793" y="210"/>
                  </a:lnTo>
                  <a:lnTo>
                    <a:pt x="798" y="205"/>
                  </a:lnTo>
                  <a:lnTo>
                    <a:pt x="803" y="200"/>
                  </a:lnTo>
                  <a:lnTo>
                    <a:pt x="808" y="180"/>
                  </a:lnTo>
                  <a:lnTo>
                    <a:pt x="818" y="125"/>
                  </a:lnTo>
                  <a:lnTo>
                    <a:pt x="832" y="75"/>
                  </a:lnTo>
                  <a:lnTo>
                    <a:pt x="837" y="55"/>
                  </a:lnTo>
                  <a:lnTo>
                    <a:pt x="842" y="45"/>
                  </a:lnTo>
                  <a:lnTo>
                    <a:pt x="847" y="45"/>
                  </a:lnTo>
                  <a:lnTo>
                    <a:pt x="862" y="40"/>
                  </a:lnTo>
                  <a:lnTo>
                    <a:pt x="872" y="40"/>
                  </a:lnTo>
                  <a:lnTo>
                    <a:pt x="882" y="45"/>
                  </a:lnTo>
                  <a:lnTo>
                    <a:pt x="887" y="55"/>
                  </a:lnTo>
                  <a:lnTo>
                    <a:pt x="902" y="65"/>
                  </a:lnTo>
                  <a:lnTo>
                    <a:pt x="907" y="65"/>
                  </a:lnTo>
                  <a:lnTo>
                    <a:pt x="912" y="65"/>
                  </a:lnTo>
                  <a:lnTo>
                    <a:pt x="932" y="35"/>
                  </a:lnTo>
                  <a:lnTo>
                    <a:pt x="942" y="25"/>
                  </a:lnTo>
                  <a:lnTo>
                    <a:pt x="947" y="20"/>
                  </a:lnTo>
                  <a:lnTo>
                    <a:pt x="952" y="20"/>
                  </a:lnTo>
                  <a:lnTo>
                    <a:pt x="957" y="20"/>
                  </a:lnTo>
                  <a:lnTo>
                    <a:pt x="962" y="25"/>
                  </a:lnTo>
                  <a:lnTo>
                    <a:pt x="977" y="35"/>
                  </a:lnTo>
                  <a:lnTo>
                    <a:pt x="987" y="45"/>
                  </a:lnTo>
                  <a:lnTo>
                    <a:pt x="997" y="50"/>
                  </a:lnTo>
                  <a:lnTo>
                    <a:pt x="1002" y="50"/>
                  </a:lnTo>
                  <a:lnTo>
                    <a:pt x="1007" y="45"/>
                  </a:lnTo>
                  <a:lnTo>
                    <a:pt x="1012" y="35"/>
                  </a:lnTo>
                  <a:lnTo>
                    <a:pt x="1017" y="20"/>
                  </a:lnTo>
                  <a:lnTo>
                    <a:pt x="1017" y="5"/>
                  </a:lnTo>
                  <a:lnTo>
                    <a:pt x="1022" y="0"/>
                  </a:lnTo>
                  <a:lnTo>
                    <a:pt x="1027" y="0"/>
                  </a:lnTo>
                  <a:lnTo>
                    <a:pt x="1052" y="5"/>
                  </a:lnTo>
                  <a:lnTo>
                    <a:pt x="1072" y="15"/>
                  </a:lnTo>
                  <a:lnTo>
                    <a:pt x="1097" y="35"/>
                  </a:lnTo>
                  <a:lnTo>
                    <a:pt x="1092" y="60"/>
                  </a:lnTo>
                  <a:lnTo>
                    <a:pt x="1092" y="65"/>
                  </a:lnTo>
                  <a:lnTo>
                    <a:pt x="1097" y="70"/>
                  </a:lnTo>
                  <a:lnTo>
                    <a:pt x="1102" y="75"/>
                  </a:lnTo>
                  <a:lnTo>
                    <a:pt x="1112" y="70"/>
                  </a:lnTo>
                  <a:lnTo>
                    <a:pt x="1161" y="35"/>
                  </a:lnTo>
                  <a:lnTo>
                    <a:pt x="1186" y="20"/>
                  </a:lnTo>
                  <a:lnTo>
                    <a:pt x="1196" y="20"/>
                  </a:lnTo>
                  <a:lnTo>
                    <a:pt x="1206" y="20"/>
                  </a:lnTo>
                  <a:lnTo>
                    <a:pt x="1216" y="20"/>
                  </a:lnTo>
                  <a:lnTo>
                    <a:pt x="1221" y="25"/>
                  </a:lnTo>
                  <a:lnTo>
                    <a:pt x="1236" y="35"/>
                  </a:lnTo>
                  <a:lnTo>
                    <a:pt x="1246" y="50"/>
                  </a:lnTo>
                  <a:lnTo>
                    <a:pt x="1256" y="65"/>
                  </a:lnTo>
                  <a:lnTo>
                    <a:pt x="1261" y="70"/>
                  </a:lnTo>
                  <a:lnTo>
                    <a:pt x="1256" y="80"/>
                  </a:lnTo>
                  <a:lnTo>
                    <a:pt x="1246" y="85"/>
                  </a:lnTo>
                  <a:lnTo>
                    <a:pt x="1241" y="90"/>
                  </a:lnTo>
                  <a:lnTo>
                    <a:pt x="1241" y="100"/>
                  </a:lnTo>
                  <a:lnTo>
                    <a:pt x="1246" y="105"/>
                  </a:lnTo>
                  <a:lnTo>
                    <a:pt x="1246" y="115"/>
                  </a:lnTo>
                  <a:lnTo>
                    <a:pt x="1261" y="125"/>
                  </a:lnTo>
                  <a:lnTo>
                    <a:pt x="1276" y="135"/>
                  </a:lnTo>
                  <a:lnTo>
                    <a:pt x="1276" y="140"/>
                  </a:lnTo>
                  <a:lnTo>
                    <a:pt x="1276" y="150"/>
                  </a:lnTo>
                  <a:lnTo>
                    <a:pt x="1276" y="155"/>
                  </a:lnTo>
                  <a:lnTo>
                    <a:pt x="1271" y="155"/>
                  </a:lnTo>
                  <a:lnTo>
                    <a:pt x="1256" y="160"/>
                  </a:lnTo>
                  <a:lnTo>
                    <a:pt x="1241" y="160"/>
                  </a:lnTo>
                  <a:lnTo>
                    <a:pt x="1236" y="160"/>
                  </a:lnTo>
                  <a:lnTo>
                    <a:pt x="1231" y="170"/>
                  </a:lnTo>
                  <a:lnTo>
                    <a:pt x="1231" y="180"/>
                  </a:lnTo>
                  <a:lnTo>
                    <a:pt x="1236" y="190"/>
                  </a:lnTo>
                  <a:lnTo>
                    <a:pt x="1246" y="215"/>
                  </a:lnTo>
                  <a:lnTo>
                    <a:pt x="1251" y="239"/>
                  </a:lnTo>
                  <a:lnTo>
                    <a:pt x="1251" y="254"/>
                  </a:lnTo>
                  <a:lnTo>
                    <a:pt x="1246" y="264"/>
                  </a:lnTo>
                  <a:lnTo>
                    <a:pt x="1236" y="279"/>
                  </a:lnTo>
                  <a:lnTo>
                    <a:pt x="1221" y="289"/>
                  </a:lnTo>
                  <a:lnTo>
                    <a:pt x="1206" y="289"/>
                  </a:lnTo>
                  <a:lnTo>
                    <a:pt x="1191" y="289"/>
                  </a:lnTo>
                  <a:lnTo>
                    <a:pt x="1181" y="289"/>
                  </a:lnTo>
                  <a:lnTo>
                    <a:pt x="1171" y="294"/>
                  </a:lnTo>
                  <a:lnTo>
                    <a:pt x="1141" y="314"/>
                  </a:lnTo>
                  <a:lnTo>
                    <a:pt x="1126" y="324"/>
                  </a:lnTo>
                  <a:lnTo>
                    <a:pt x="1117" y="334"/>
                  </a:lnTo>
                  <a:lnTo>
                    <a:pt x="1117" y="344"/>
                  </a:lnTo>
                  <a:lnTo>
                    <a:pt x="1117" y="349"/>
                  </a:lnTo>
                  <a:lnTo>
                    <a:pt x="1117" y="354"/>
                  </a:lnTo>
                  <a:lnTo>
                    <a:pt x="1131" y="374"/>
                  </a:lnTo>
                  <a:lnTo>
                    <a:pt x="1151" y="409"/>
                  </a:lnTo>
                  <a:lnTo>
                    <a:pt x="1156" y="429"/>
                  </a:lnTo>
                  <a:lnTo>
                    <a:pt x="1156" y="444"/>
                  </a:lnTo>
                  <a:lnTo>
                    <a:pt x="1156" y="459"/>
                  </a:lnTo>
                  <a:lnTo>
                    <a:pt x="1151" y="464"/>
                  </a:lnTo>
                  <a:lnTo>
                    <a:pt x="1146" y="469"/>
                  </a:lnTo>
                  <a:lnTo>
                    <a:pt x="1136" y="469"/>
                  </a:lnTo>
                  <a:lnTo>
                    <a:pt x="1122" y="469"/>
                  </a:lnTo>
                  <a:lnTo>
                    <a:pt x="1087" y="459"/>
                  </a:lnTo>
                  <a:lnTo>
                    <a:pt x="1072" y="454"/>
                  </a:lnTo>
                  <a:lnTo>
                    <a:pt x="1057" y="454"/>
                  </a:lnTo>
                  <a:lnTo>
                    <a:pt x="1042" y="459"/>
                  </a:lnTo>
                  <a:lnTo>
                    <a:pt x="1027" y="469"/>
                  </a:lnTo>
                  <a:lnTo>
                    <a:pt x="1017" y="479"/>
                  </a:lnTo>
                  <a:lnTo>
                    <a:pt x="1017" y="494"/>
                  </a:lnTo>
                  <a:lnTo>
                    <a:pt x="1017" y="504"/>
                  </a:lnTo>
                  <a:lnTo>
                    <a:pt x="1017" y="514"/>
                  </a:lnTo>
                  <a:lnTo>
                    <a:pt x="1022" y="534"/>
                  </a:lnTo>
                  <a:lnTo>
                    <a:pt x="1022" y="544"/>
                  </a:lnTo>
                  <a:lnTo>
                    <a:pt x="1022" y="549"/>
                  </a:lnTo>
                  <a:lnTo>
                    <a:pt x="1017" y="549"/>
                  </a:lnTo>
                  <a:lnTo>
                    <a:pt x="1007" y="549"/>
                  </a:lnTo>
                  <a:lnTo>
                    <a:pt x="987" y="544"/>
                  </a:lnTo>
                  <a:lnTo>
                    <a:pt x="967" y="539"/>
                  </a:lnTo>
                  <a:lnTo>
                    <a:pt x="957" y="539"/>
                  </a:lnTo>
                  <a:lnTo>
                    <a:pt x="947" y="539"/>
                  </a:lnTo>
                  <a:lnTo>
                    <a:pt x="942" y="544"/>
                  </a:lnTo>
                  <a:lnTo>
                    <a:pt x="937" y="549"/>
                  </a:lnTo>
                  <a:lnTo>
                    <a:pt x="932" y="569"/>
                  </a:lnTo>
                  <a:lnTo>
                    <a:pt x="927" y="594"/>
                  </a:lnTo>
                  <a:lnTo>
                    <a:pt x="917" y="614"/>
                  </a:lnTo>
                  <a:lnTo>
                    <a:pt x="912" y="619"/>
                  </a:lnTo>
                  <a:lnTo>
                    <a:pt x="902" y="629"/>
                  </a:lnTo>
                  <a:lnTo>
                    <a:pt x="877" y="639"/>
                  </a:lnTo>
                  <a:lnTo>
                    <a:pt x="822" y="653"/>
                  </a:lnTo>
                  <a:lnTo>
                    <a:pt x="818" y="658"/>
                  </a:lnTo>
                  <a:lnTo>
                    <a:pt x="813" y="668"/>
                  </a:lnTo>
                  <a:lnTo>
                    <a:pt x="813" y="698"/>
                  </a:lnTo>
                  <a:lnTo>
                    <a:pt x="813" y="733"/>
                  </a:lnTo>
                  <a:lnTo>
                    <a:pt x="813" y="743"/>
                  </a:lnTo>
                  <a:lnTo>
                    <a:pt x="808" y="748"/>
                  </a:lnTo>
                  <a:lnTo>
                    <a:pt x="803" y="753"/>
                  </a:lnTo>
                  <a:lnTo>
                    <a:pt x="798" y="753"/>
                  </a:lnTo>
                  <a:lnTo>
                    <a:pt x="793" y="753"/>
                  </a:lnTo>
                  <a:lnTo>
                    <a:pt x="778" y="753"/>
                  </a:lnTo>
                  <a:lnTo>
                    <a:pt x="738" y="738"/>
                  </a:lnTo>
                  <a:lnTo>
                    <a:pt x="703" y="723"/>
                  </a:lnTo>
                  <a:lnTo>
                    <a:pt x="688" y="723"/>
                  </a:lnTo>
                  <a:lnTo>
                    <a:pt x="683" y="723"/>
                  </a:lnTo>
                  <a:lnTo>
                    <a:pt x="678" y="723"/>
                  </a:lnTo>
                  <a:lnTo>
                    <a:pt x="673" y="723"/>
                  </a:lnTo>
                  <a:lnTo>
                    <a:pt x="673" y="728"/>
                  </a:lnTo>
                  <a:lnTo>
                    <a:pt x="668" y="743"/>
                  </a:lnTo>
                  <a:lnTo>
                    <a:pt x="663" y="763"/>
                  </a:lnTo>
                  <a:lnTo>
                    <a:pt x="658" y="768"/>
                  </a:lnTo>
                  <a:lnTo>
                    <a:pt x="648" y="778"/>
                  </a:lnTo>
                  <a:lnTo>
                    <a:pt x="643" y="778"/>
                  </a:lnTo>
                  <a:lnTo>
                    <a:pt x="638" y="778"/>
                  </a:lnTo>
                  <a:lnTo>
                    <a:pt x="628" y="778"/>
                  </a:lnTo>
                  <a:lnTo>
                    <a:pt x="598" y="768"/>
                  </a:lnTo>
                  <a:lnTo>
                    <a:pt x="543" y="748"/>
                  </a:lnTo>
                  <a:lnTo>
                    <a:pt x="538" y="748"/>
                  </a:lnTo>
                  <a:lnTo>
                    <a:pt x="533" y="758"/>
                  </a:lnTo>
                  <a:lnTo>
                    <a:pt x="518" y="778"/>
                  </a:lnTo>
                  <a:lnTo>
                    <a:pt x="509" y="808"/>
                  </a:lnTo>
                  <a:lnTo>
                    <a:pt x="504" y="818"/>
                  </a:lnTo>
                  <a:lnTo>
                    <a:pt x="494" y="828"/>
                  </a:lnTo>
                  <a:lnTo>
                    <a:pt x="489" y="828"/>
                  </a:lnTo>
                  <a:lnTo>
                    <a:pt x="484" y="828"/>
                  </a:lnTo>
                  <a:lnTo>
                    <a:pt x="474" y="828"/>
                  </a:lnTo>
                  <a:lnTo>
                    <a:pt x="439" y="818"/>
                  </a:lnTo>
                  <a:lnTo>
                    <a:pt x="409" y="808"/>
                  </a:lnTo>
                  <a:lnTo>
                    <a:pt x="394" y="803"/>
                  </a:lnTo>
                  <a:lnTo>
                    <a:pt x="384" y="803"/>
                  </a:lnTo>
                  <a:lnTo>
                    <a:pt x="379" y="803"/>
                  </a:lnTo>
                  <a:lnTo>
                    <a:pt x="374" y="808"/>
                  </a:lnTo>
                  <a:lnTo>
                    <a:pt x="359" y="818"/>
                  </a:lnTo>
                  <a:lnTo>
                    <a:pt x="344" y="833"/>
                  </a:lnTo>
                  <a:lnTo>
                    <a:pt x="339" y="833"/>
                  </a:lnTo>
                  <a:lnTo>
                    <a:pt x="324" y="838"/>
                  </a:lnTo>
                  <a:lnTo>
                    <a:pt x="314" y="838"/>
                  </a:lnTo>
                  <a:lnTo>
                    <a:pt x="304" y="828"/>
                  </a:lnTo>
                  <a:lnTo>
                    <a:pt x="294" y="808"/>
                  </a:lnTo>
                  <a:lnTo>
                    <a:pt x="284" y="783"/>
                  </a:lnTo>
                  <a:lnTo>
                    <a:pt x="274" y="773"/>
                  </a:lnTo>
                  <a:lnTo>
                    <a:pt x="264" y="768"/>
                  </a:lnTo>
                  <a:lnTo>
                    <a:pt x="215" y="748"/>
                  </a:lnTo>
                  <a:lnTo>
                    <a:pt x="160" y="743"/>
                  </a:lnTo>
                  <a:lnTo>
                    <a:pt x="150" y="738"/>
                  </a:lnTo>
                  <a:lnTo>
                    <a:pt x="140" y="733"/>
                  </a:lnTo>
                  <a:lnTo>
                    <a:pt x="135" y="728"/>
                  </a:lnTo>
                  <a:lnTo>
                    <a:pt x="130" y="718"/>
                  </a:lnTo>
                  <a:lnTo>
                    <a:pt x="120" y="703"/>
                  </a:lnTo>
                  <a:lnTo>
                    <a:pt x="110" y="688"/>
                  </a:lnTo>
                  <a:lnTo>
                    <a:pt x="70" y="634"/>
                  </a:lnTo>
                  <a:lnTo>
                    <a:pt x="0" y="559"/>
                  </a:lnTo>
                  <a:close/>
                </a:path>
              </a:pathLst>
            </a:custGeom>
            <a:solidFill>
              <a:srgbClr val="63F3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66" name="Freeform 14"/>
            <p:cNvSpPr>
              <a:spLocks/>
            </p:cNvSpPr>
            <p:nvPr/>
          </p:nvSpPr>
          <p:spPr bwMode="auto">
            <a:xfrm>
              <a:off x="3906" y="3079"/>
              <a:ext cx="68" cy="439"/>
            </a:xfrm>
            <a:custGeom>
              <a:avLst/>
              <a:gdLst>
                <a:gd name="T0" fmla="*/ 0 w 40"/>
                <a:gd name="T1" fmla="*/ 260 h 260"/>
                <a:gd name="T2" fmla="*/ 5 w 40"/>
                <a:gd name="T3" fmla="*/ 255 h 260"/>
                <a:gd name="T4" fmla="*/ 10 w 40"/>
                <a:gd name="T5" fmla="*/ 245 h 260"/>
                <a:gd name="T6" fmla="*/ 20 w 40"/>
                <a:gd name="T7" fmla="*/ 220 h 260"/>
                <a:gd name="T8" fmla="*/ 25 w 40"/>
                <a:gd name="T9" fmla="*/ 150 h 260"/>
                <a:gd name="T10" fmla="*/ 20 w 40"/>
                <a:gd name="T11" fmla="*/ 70 h 260"/>
                <a:gd name="T12" fmla="*/ 10 w 40"/>
                <a:gd name="T13" fmla="*/ 0 h 260"/>
                <a:gd name="T14" fmla="*/ 25 w 40"/>
                <a:gd name="T15" fmla="*/ 20 h 260"/>
                <a:gd name="T16" fmla="*/ 30 w 40"/>
                <a:gd name="T17" fmla="*/ 50 h 260"/>
                <a:gd name="T18" fmla="*/ 40 w 40"/>
                <a:gd name="T19" fmla="*/ 130 h 260"/>
                <a:gd name="T20" fmla="*/ 40 w 40"/>
                <a:gd name="T21" fmla="*/ 200 h 260"/>
                <a:gd name="T22" fmla="*/ 30 w 40"/>
                <a:gd name="T23" fmla="*/ 245 h 260"/>
                <a:gd name="T24" fmla="*/ 15 w 40"/>
                <a:gd name="T25" fmla="*/ 255 h 260"/>
                <a:gd name="T26" fmla="*/ 10 w 40"/>
                <a:gd name="T27" fmla="*/ 255 h 260"/>
                <a:gd name="T28" fmla="*/ 0 w 40"/>
                <a:gd name="T29" fmla="*/ 26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60">
                  <a:moveTo>
                    <a:pt x="0" y="260"/>
                  </a:moveTo>
                  <a:lnTo>
                    <a:pt x="5" y="255"/>
                  </a:lnTo>
                  <a:lnTo>
                    <a:pt x="10" y="245"/>
                  </a:lnTo>
                  <a:lnTo>
                    <a:pt x="20" y="220"/>
                  </a:lnTo>
                  <a:lnTo>
                    <a:pt x="25" y="150"/>
                  </a:lnTo>
                  <a:lnTo>
                    <a:pt x="20" y="70"/>
                  </a:lnTo>
                  <a:lnTo>
                    <a:pt x="10" y="0"/>
                  </a:lnTo>
                  <a:lnTo>
                    <a:pt x="25" y="20"/>
                  </a:lnTo>
                  <a:lnTo>
                    <a:pt x="30" y="50"/>
                  </a:lnTo>
                  <a:lnTo>
                    <a:pt x="40" y="130"/>
                  </a:lnTo>
                  <a:lnTo>
                    <a:pt x="40" y="200"/>
                  </a:lnTo>
                  <a:lnTo>
                    <a:pt x="30" y="245"/>
                  </a:lnTo>
                  <a:lnTo>
                    <a:pt x="15" y="255"/>
                  </a:lnTo>
                  <a:lnTo>
                    <a:pt x="10" y="255"/>
                  </a:lnTo>
                  <a:lnTo>
                    <a:pt x="0" y="260"/>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67" name="Freeform 15"/>
            <p:cNvSpPr>
              <a:spLocks/>
            </p:cNvSpPr>
            <p:nvPr/>
          </p:nvSpPr>
          <p:spPr bwMode="auto">
            <a:xfrm>
              <a:off x="4183" y="2927"/>
              <a:ext cx="220" cy="414"/>
            </a:xfrm>
            <a:custGeom>
              <a:avLst/>
              <a:gdLst>
                <a:gd name="T0" fmla="*/ 15 w 130"/>
                <a:gd name="T1" fmla="*/ 245 h 245"/>
                <a:gd name="T2" fmla="*/ 55 w 130"/>
                <a:gd name="T3" fmla="*/ 195 h 245"/>
                <a:gd name="T4" fmla="*/ 70 w 130"/>
                <a:gd name="T5" fmla="*/ 165 h 245"/>
                <a:gd name="T6" fmla="*/ 80 w 130"/>
                <a:gd name="T7" fmla="*/ 145 h 245"/>
                <a:gd name="T8" fmla="*/ 80 w 130"/>
                <a:gd name="T9" fmla="*/ 135 h 245"/>
                <a:gd name="T10" fmla="*/ 70 w 130"/>
                <a:gd name="T11" fmla="*/ 125 h 245"/>
                <a:gd name="T12" fmla="*/ 45 w 130"/>
                <a:gd name="T13" fmla="*/ 100 h 245"/>
                <a:gd name="T14" fmla="*/ 0 w 130"/>
                <a:gd name="T15" fmla="*/ 55 h 245"/>
                <a:gd name="T16" fmla="*/ 55 w 130"/>
                <a:gd name="T17" fmla="*/ 95 h 245"/>
                <a:gd name="T18" fmla="*/ 80 w 130"/>
                <a:gd name="T19" fmla="*/ 115 h 245"/>
                <a:gd name="T20" fmla="*/ 90 w 130"/>
                <a:gd name="T21" fmla="*/ 130 h 245"/>
                <a:gd name="T22" fmla="*/ 115 w 130"/>
                <a:gd name="T23" fmla="*/ 65 h 245"/>
                <a:gd name="T24" fmla="*/ 130 w 130"/>
                <a:gd name="T25" fmla="*/ 25 h 245"/>
                <a:gd name="T26" fmla="*/ 130 w 130"/>
                <a:gd name="T27" fmla="*/ 10 h 245"/>
                <a:gd name="T28" fmla="*/ 130 w 130"/>
                <a:gd name="T29" fmla="*/ 0 h 245"/>
                <a:gd name="T30" fmla="*/ 130 w 130"/>
                <a:gd name="T31" fmla="*/ 20 h 245"/>
                <a:gd name="T32" fmla="*/ 125 w 130"/>
                <a:gd name="T33" fmla="*/ 45 h 245"/>
                <a:gd name="T34" fmla="*/ 105 w 130"/>
                <a:gd name="T35" fmla="*/ 115 h 245"/>
                <a:gd name="T36" fmla="*/ 80 w 130"/>
                <a:gd name="T37" fmla="*/ 175 h 245"/>
                <a:gd name="T38" fmla="*/ 65 w 130"/>
                <a:gd name="T39" fmla="*/ 210 h 245"/>
                <a:gd name="T40" fmla="*/ 40 w 130"/>
                <a:gd name="T41" fmla="*/ 230 h 245"/>
                <a:gd name="T42" fmla="*/ 15 w 130"/>
                <a:gd name="T43" fmla="*/ 24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0" h="245">
                  <a:moveTo>
                    <a:pt x="15" y="245"/>
                  </a:moveTo>
                  <a:lnTo>
                    <a:pt x="55" y="195"/>
                  </a:lnTo>
                  <a:lnTo>
                    <a:pt x="70" y="165"/>
                  </a:lnTo>
                  <a:lnTo>
                    <a:pt x="80" y="145"/>
                  </a:lnTo>
                  <a:lnTo>
                    <a:pt x="80" y="135"/>
                  </a:lnTo>
                  <a:lnTo>
                    <a:pt x="70" y="125"/>
                  </a:lnTo>
                  <a:lnTo>
                    <a:pt x="45" y="100"/>
                  </a:lnTo>
                  <a:lnTo>
                    <a:pt x="0" y="55"/>
                  </a:lnTo>
                  <a:lnTo>
                    <a:pt x="55" y="95"/>
                  </a:lnTo>
                  <a:lnTo>
                    <a:pt x="80" y="115"/>
                  </a:lnTo>
                  <a:lnTo>
                    <a:pt x="90" y="130"/>
                  </a:lnTo>
                  <a:lnTo>
                    <a:pt x="115" y="65"/>
                  </a:lnTo>
                  <a:lnTo>
                    <a:pt x="130" y="25"/>
                  </a:lnTo>
                  <a:lnTo>
                    <a:pt x="130" y="10"/>
                  </a:lnTo>
                  <a:lnTo>
                    <a:pt x="130" y="0"/>
                  </a:lnTo>
                  <a:lnTo>
                    <a:pt x="130" y="20"/>
                  </a:lnTo>
                  <a:lnTo>
                    <a:pt x="125" y="45"/>
                  </a:lnTo>
                  <a:lnTo>
                    <a:pt x="105" y="115"/>
                  </a:lnTo>
                  <a:lnTo>
                    <a:pt x="80" y="175"/>
                  </a:lnTo>
                  <a:lnTo>
                    <a:pt x="65" y="210"/>
                  </a:lnTo>
                  <a:lnTo>
                    <a:pt x="40" y="230"/>
                  </a:lnTo>
                  <a:lnTo>
                    <a:pt x="15" y="24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68" name="Freeform 16"/>
            <p:cNvSpPr>
              <a:spLocks/>
            </p:cNvSpPr>
            <p:nvPr/>
          </p:nvSpPr>
          <p:spPr bwMode="auto">
            <a:xfrm>
              <a:off x="3577" y="3198"/>
              <a:ext cx="135" cy="388"/>
            </a:xfrm>
            <a:custGeom>
              <a:avLst/>
              <a:gdLst>
                <a:gd name="T0" fmla="*/ 0 w 80"/>
                <a:gd name="T1" fmla="*/ 230 h 230"/>
                <a:gd name="T2" fmla="*/ 10 w 80"/>
                <a:gd name="T3" fmla="*/ 215 h 230"/>
                <a:gd name="T4" fmla="*/ 25 w 80"/>
                <a:gd name="T5" fmla="*/ 190 h 230"/>
                <a:gd name="T6" fmla="*/ 55 w 80"/>
                <a:gd name="T7" fmla="*/ 115 h 230"/>
                <a:gd name="T8" fmla="*/ 80 w 80"/>
                <a:gd name="T9" fmla="*/ 40 h 230"/>
                <a:gd name="T10" fmla="*/ 80 w 80"/>
                <a:gd name="T11" fmla="*/ 10 h 230"/>
                <a:gd name="T12" fmla="*/ 80 w 80"/>
                <a:gd name="T13" fmla="*/ 5 h 230"/>
                <a:gd name="T14" fmla="*/ 80 w 80"/>
                <a:gd name="T15" fmla="*/ 0 h 230"/>
                <a:gd name="T16" fmla="*/ 75 w 80"/>
                <a:gd name="T17" fmla="*/ 0 h 230"/>
                <a:gd name="T18" fmla="*/ 80 w 80"/>
                <a:gd name="T19" fmla="*/ 10 h 230"/>
                <a:gd name="T20" fmla="*/ 80 w 80"/>
                <a:gd name="T21" fmla="*/ 20 h 230"/>
                <a:gd name="T22" fmla="*/ 80 w 80"/>
                <a:gd name="T23" fmla="*/ 55 h 230"/>
                <a:gd name="T24" fmla="*/ 65 w 80"/>
                <a:gd name="T25" fmla="*/ 130 h 230"/>
                <a:gd name="T26" fmla="*/ 40 w 80"/>
                <a:gd name="T27" fmla="*/ 195 h 230"/>
                <a:gd name="T28" fmla="*/ 30 w 80"/>
                <a:gd name="T29" fmla="*/ 220 h 230"/>
                <a:gd name="T30" fmla="*/ 25 w 80"/>
                <a:gd name="T31" fmla="*/ 225 h 230"/>
                <a:gd name="T32" fmla="*/ 20 w 80"/>
                <a:gd name="T33" fmla="*/ 230 h 230"/>
                <a:gd name="T34" fmla="*/ 10 w 80"/>
                <a:gd name="T35" fmla="*/ 230 h 230"/>
                <a:gd name="T36" fmla="*/ 0 w 80"/>
                <a:gd name="T37" fmla="*/ 23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0" h="230">
                  <a:moveTo>
                    <a:pt x="0" y="230"/>
                  </a:moveTo>
                  <a:lnTo>
                    <a:pt x="10" y="215"/>
                  </a:lnTo>
                  <a:lnTo>
                    <a:pt x="25" y="190"/>
                  </a:lnTo>
                  <a:lnTo>
                    <a:pt x="55" y="115"/>
                  </a:lnTo>
                  <a:lnTo>
                    <a:pt x="80" y="40"/>
                  </a:lnTo>
                  <a:lnTo>
                    <a:pt x="80" y="10"/>
                  </a:lnTo>
                  <a:lnTo>
                    <a:pt x="80" y="5"/>
                  </a:lnTo>
                  <a:lnTo>
                    <a:pt x="80" y="0"/>
                  </a:lnTo>
                  <a:lnTo>
                    <a:pt x="75" y="0"/>
                  </a:lnTo>
                  <a:lnTo>
                    <a:pt x="80" y="10"/>
                  </a:lnTo>
                  <a:lnTo>
                    <a:pt x="80" y="20"/>
                  </a:lnTo>
                  <a:lnTo>
                    <a:pt x="80" y="55"/>
                  </a:lnTo>
                  <a:lnTo>
                    <a:pt x="65" y="130"/>
                  </a:lnTo>
                  <a:lnTo>
                    <a:pt x="40" y="195"/>
                  </a:lnTo>
                  <a:lnTo>
                    <a:pt x="30" y="220"/>
                  </a:lnTo>
                  <a:lnTo>
                    <a:pt x="25" y="225"/>
                  </a:lnTo>
                  <a:lnTo>
                    <a:pt x="20" y="230"/>
                  </a:lnTo>
                  <a:lnTo>
                    <a:pt x="10" y="230"/>
                  </a:lnTo>
                  <a:lnTo>
                    <a:pt x="0" y="230"/>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69" name="Freeform 17"/>
            <p:cNvSpPr>
              <a:spLocks/>
            </p:cNvSpPr>
            <p:nvPr/>
          </p:nvSpPr>
          <p:spPr bwMode="auto">
            <a:xfrm>
              <a:off x="3131" y="2634"/>
              <a:ext cx="2011" cy="1018"/>
            </a:xfrm>
            <a:custGeom>
              <a:avLst/>
              <a:gdLst>
                <a:gd name="T0" fmla="*/ 0 w 1191"/>
                <a:gd name="T1" fmla="*/ 494 h 603"/>
                <a:gd name="T2" fmla="*/ 0 w 1191"/>
                <a:gd name="T3" fmla="*/ 489 h 603"/>
                <a:gd name="T4" fmla="*/ 5 w 1191"/>
                <a:gd name="T5" fmla="*/ 479 h 603"/>
                <a:gd name="T6" fmla="*/ 15 w 1191"/>
                <a:gd name="T7" fmla="*/ 469 h 603"/>
                <a:gd name="T8" fmla="*/ 30 w 1191"/>
                <a:gd name="T9" fmla="*/ 454 h 603"/>
                <a:gd name="T10" fmla="*/ 55 w 1191"/>
                <a:gd name="T11" fmla="*/ 484 h 603"/>
                <a:gd name="T12" fmla="*/ 80 w 1191"/>
                <a:gd name="T13" fmla="*/ 509 h 603"/>
                <a:gd name="T14" fmla="*/ 110 w 1191"/>
                <a:gd name="T15" fmla="*/ 529 h 603"/>
                <a:gd name="T16" fmla="*/ 150 w 1191"/>
                <a:gd name="T17" fmla="*/ 549 h 603"/>
                <a:gd name="T18" fmla="*/ 190 w 1191"/>
                <a:gd name="T19" fmla="*/ 559 h 603"/>
                <a:gd name="T20" fmla="*/ 244 w 1191"/>
                <a:gd name="T21" fmla="*/ 564 h 603"/>
                <a:gd name="T22" fmla="*/ 304 w 1191"/>
                <a:gd name="T23" fmla="*/ 564 h 603"/>
                <a:gd name="T24" fmla="*/ 374 w 1191"/>
                <a:gd name="T25" fmla="*/ 554 h 603"/>
                <a:gd name="T26" fmla="*/ 419 w 1191"/>
                <a:gd name="T27" fmla="*/ 539 h 603"/>
                <a:gd name="T28" fmla="*/ 464 w 1191"/>
                <a:gd name="T29" fmla="*/ 519 h 603"/>
                <a:gd name="T30" fmla="*/ 573 w 1191"/>
                <a:gd name="T31" fmla="*/ 459 h 603"/>
                <a:gd name="T32" fmla="*/ 822 w 1191"/>
                <a:gd name="T33" fmla="*/ 289 h 603"/>
                <a:gd name="T34" fmla="*/ 1191 w 1191"/>
                <a:gd name="T35" fmla="*/ 0 h 603"/>
                <a:gd name="T36" fmla="*/ 1136 w 1191"/>
                <a:gd name="T37" fmla="*/ 60 h 603"/>
                <a:gd name="T38" fmla="*/ 1047 w 1191"/>
                <a:gd name="T39" fmla="*/ 145 h 603"/>
                <a:gd name="T40" fmla="*/ 803 w 1191"/>
                <a:gd name="T41" fmla="*/ 344 h 603"/>
                <a:gd name="T42" fmla="*/ 553 w 1191"/>
                <a:gd name="T43" fmla="*/ 519 h 603"/>
                <a:gd name="T44" fmla="*/ 449 w 1191"/>
                <a:gd name="T45" fmla="*/ 574 h 603"/>
                <a:gd name="T46" fmla="*/ 409 w 1191"/>
                <a:gd name="T47" fmla="*/ 588 h 603"/>
                <a:gd name="T48" fmla="*/ 374 w 1191"/>
                <a:gd name="T49" fmla="*/ 598 h 603"/>
                <a:gd name="T50" fmla="*/ 269 w 1191"/>
                <a:gd name="T51" fmla="*/ 603 h 603"/>
                <a:gd name="T52" fmla="*/ 219 w 1191"/>
                <a:gd name="T53" fmla="*/ 598 h 603"/>
                <a:gd name="T54" fmla="*/ 170 w 1191"/>
                <a:gd name="T55" fmla="*/ 593 h 603"/>
                <a:gd name="T56" fmla="*/ 125 w 1191"/>
                <a:gd name="T57" fmla="*/ 584 h 603"/>
                <a:gd name="T58" fmla="*/ 80 w 1191"/>
                <a:gd name="T59" fmla="*/ 564 h 603"/>
                <a:gd name="T60" fmla="*/ 40 w 1191"/>
                <a:gd name="T61" fmla="*/ 534 h 603"/>
                <a:gd name="T62" fmla="*/ 0 w 1191"/>
                <a:gd name="T63" fmla="*/ 494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91" h="603">
                  <a:moveTo>
                    <a:pt x="0" y="494"/>
                  </a:moveTo>
                  <a:lnTo>
                    <a:pt x="0" y="489"/>
                  </a:lnTo>
                  <a:lnTo>
                    <a:pt x="5" y="479"/>
                  </a:lnTo>
                  <a:lnTo>
                    <a:pt x="15" y="469"/>
                  </a:lnTo>
                  <a:lnTo>
                    <a:pt x="30" y="454"/>
                  </a:lnTo>
                  <a:lnTo>
                    <a:pt x="55" y="484"/>
                  </a:lnTo>
                  <a:lnTo>
                    <a:pt x="80" y="509"/>
                  </a:lnTo>
                  <a:lnTo>
                    <a:pt x="110" y="529"/>
                  </a:lnTo>
                  <a:lnTo>
                    <a:pt x="150" y="549"/>
                  </a:lnTo>
                  <a:lnTo>
                    <a:pt x="190" y="559"/>
                  </a:lnTo>
                  <a:lnTo>
                    <a:pt x="244" y="564"/>
                  </a:lnTo>
                  <a:lnTo>
                    <a:pt x="304" y="564"/>
                  </a:lnTo>
                  <a:lnTo>
                    <a:pt x="374" y="554"/>
                  </a:lnTo>
                  <a:lnTo>
                    <a:pt x="419" y="539"/>
                  </a:lnTo>
                  <a:lnTo>
                    <a:pt x="464" y="519"/>
                  </a:lnTo>
                  <a:lnTo>
                    <a:pt x="573" y="459"/>
                  </a:lnTo>
                  <a:lnTo>
                    <a:pt x="822" y="289"/>
                  </a:lnTo>
                  <a:lnTo>
                    <a:pt x="1191" y="0"/>
                  </a:lnTo>
                  <a:lnTo>
                    <a:pt x="1136" y="60"/>
                  </a:lnTo>
                  <a:lnTo>
                    <a:pt x="1047" y="145"/>
                  </a:lnTo>
                  <a:lnTo>
                    <a:pt x="803" y="344"/>
                  </a:lnTo>
                  <a:lnTo>
                    <a:pt x="553" y="519"/>
                  </a:lnTo>
                  <a:lnTo>
                    <a:pt x="449" y="574"/>
                  </a:lnTo>
                  <a:lnTo>
                    <a:pt x="409" y="588"/>
                  </a:lnTo>
                  <a:lnTo>
                    <a:pt x="374" y="598"/>
                  </a:lnTo>
                  <a:lnTo>
                    <a:pt x="269" y="603"/>
                  </a:lnTo>
                  <a:lnTo>
                    <a:pt x="219" y="598"/>
                  </a:lnTo>
                  <a:lnTo>
                    <a:pt x="170" y="593"/>
                  </a:lnTo>
                  <a:lnTo>
                    <a:pt x="125" y="584"/>
                  </a:lnTo>
                  <a:lnTo>
                    <a:pt x="80" y="564"/>
                  </a:lnTo>
                  <a:lnTo>
                    <a:pt x="40" y="534"/>
                  </a:lnTo>
                  <a:lnTo>
                    <a:pt x="0" y="494"/>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70" name="Freeform 18"/>
            <p:cNvSpPr>
              <a:spLocks/>
            </p:cNvSpPr>
            <p:nvPr/>
          </p:nvSpPr>
          <p:spPr bwMode="auto">
            <a:xfrm>
              <a:off x="4570" y="2608"/>
              <a:ext cx="312" cy="471"/>
            </a:xfrm>
            <a:custGeom>
              <a:avLst/>
              <a:gdLst>
                <a:gd name="T0" fmla="*/ 0 w 185"/>
                <a:gd name="T1" fmla="*/ 279 h 279"/>
                <a:gd name="T2" fmla="*/ 10 w 185"/>
                <a:gd name="T3" fmla="*/ 269 h 279"/>
                <a:gd name="T4" fmla="*/ 25 w 185"/>
                <a:gd name="T5" fmla="*/ 249 h 279"/>
                <a:gd name="T6" fmla="*/ 45 w 185"/>
                <a:gd name="T7" fmla="*/ 204 h 279"/>
                <a:gd name="T8" fmla="*/ 60 w 185"/>
                <a:gd name="T9" fmla="*/ 160 h 279"/>
                <a:gd name="T10" fmla="*/ 65 w 185"/>
                <a:gd name="T11" fmla="*/ 140 h 279"/>
                <a:gd name="T12" fmla="*/ 65 w 185"/>
                <a:gd name="T13" fmla="*/ 135 h 279"/>
                <a:gd name="T14" fmla="*/ 60 w 185"/>
                <a:gd name="T15" fmla="*/ 130 h 279"/>
                <a:gd name="T16" fmla="*/ 35 w 185"/>
                <a:gd name="T17" fmla="*/ 80 h 279"/>
                <a:gd name="T18" fmla="*/ 5 w 185"/>
                <a:gd name="T19" fmla="*/ 30 h 279"/>
                <a:gd name="T20" fmla="*/ 15 w 185"/>
                <a:gd name="T21" fmla="*/ 40 h 279"/>
                <a:gd name="T22" fmla="*/ 30 w 185"/>
                <a:gd name="T23" fmla="*/ 55 h 279"/>
                <a:gd name="T24" fmla="*/ 50 w 185"/>
                <a:gd name="T25" fmla="*/ 90 h 279"/>
                <a:gd name="T26" fmla="*/ 65 w 185"/>
                <a:gd name="T27" fmla="*/ 120 h 279"/>
                <a:gd name="T28" fmla="*/ 75 w 185"/>
                <a:gd name="T29" fmla="*/ 130 h 279"/>
                <a:gd name="T30" fmla="*/ 80 w 185"/>
                <a:gd name="T31" fmla="*/ 130 h 279"/>
                <a:gd name="T32" fmla="*/ 85 w 185"/>
                <a:gd name="T33" fmla="*/ 120 h 279"/>
                <a:gd name="T34" fmla="*/ 90 w 185"/>
                <a:gd name="T35" fmla="*/ 105 h 279"/>
                <a:gd name="T36" fmla="*/ 100 w 185"/>
                <a:gd name="T37" fmla="*/ 65 h 279"/>
                <a:gd name="T38" fmla="*/ 105 w 185"/>
                <a:gd name="T39" fmla="*/ 25 h 279"/>
                <a:gd name="T40" fmla="*/ 105 w 185"/>
                <a:gd name="T41" fmla="*/ 0 h 279"/>
                <a:gd name="T42" fmla="*/ 105 w 185"/>
                <a:gd name="T43" fmla="*/ 40 h 279"/>
                <a:gd name="T44" fmla="*/ 100 w 185"/>
                <a:gd name="T45" fmla="*/ 85 h 279"/>
                <a:gd name="T46" fmla="*/ 90 w 185"/>
                <a:gd name="T47" fmla="*/ 130 h 279"/>
                <a:gd name="T48" fmla="*/ 85 w 185"/>
                <a:gd name="T49" fmla="*/ 145 h 279"/>
                <a:gd name="T50" fmla="*/ 75 w 185"/>
                <a:gd name="T51" fmla="*/ 155 h 279"/>
                <a:gd name="T52" fmla="*/ 105 w 185"/>
                <a:gd name="T53" fmla="*/ 130 h 279"/>
                <a:gd name="T54" fmla="*/ 145 w 185"/>
                <a:gd name="T55" fmla="*/ 95 h 279"/>
                <a:gd name="T56" fmla="*/ 175 w 185"/>
                <a:gd name="T57" fmla="*/ 50 h 279"/>
                <a:gd name="T58" fmla="*/ 185 w 185"/>
                <a:gd name="T59" fmla="*/ 30 h 279"/>
                <a:gd name="T60" fmla="*/ 185 w 185"/>
                <a:gd name="T61" fmla="*/ 20 h 279"/>
                <a:gd name="T62" fmla="*/ 185 w 185"/>
                <a:gd name="T63" fmla="*/ 15 h 279"/>
                <a:gd name="T64" fmla="*/ 180 w 185"/>
                <a:gd name="T65" fmla="*/ 40 h 279"/>
                <a:gd name="T66" fmla="*/ 165 w 185"/>
                <a:gd name="T67" fmla="*/ 65 h 279"/>
                <a:gd name="T68" fmla="*/ 130 w 185"/>
                <a:gd name="T69" fmla="*/ 115 h 279"/>
                <a:gd name="T70" fmla="*/ 95 w 185"/>
                <a:gd name="T71" fmla="*/ 150 h 279"/>
                <a:gd name="T72" fmla="*/ 85 w 185"/>
                <a:gd name="T73" fmla="*/ 165 h 279"/>
                <a:gd name="T74" fmla="*/ 75 w 185"/>
                <a:gd name="T75" fmla="*/ 179 h 279"/>
                <a:gd name="T76" fmla="*/ 55 w 185"/>
                <a:gd name="T77" fmla="*/ 219 h 279"/>
                <a:gd name="T78" fmla="*/ 40 w 185"/>
                <a:gd name="T79" fmla="*/ 249 h 279"/>
                <a:gd name="T80" fmla="*/ 0 w 185"/>
                <a:gd name="T8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5" h="279">
                  <a:moveTo>
                    <a:pt x="0" y="279"/>
                  </a:moveTo>
                  <a:lnTo>
                    <a:pt x="10" y="269"/>
                  </a:lnTo>
                  <a:lnTo>
                    <a:pt x="25" y="249"/>
                  </a:lnTo>
                  <a:lnTo>
                    <a:pt x="45" y="204"/>
                  </a:lnTo>
                  <a:lnTo>
                    <a:pt x="60" y="160"/>
                  </a:lnTo>
                  <a:lnTo>
                    <a:pt x="65" y="140"/>
                  </a:lnTo>
                  <a:lnTo>
                    <a:pt x="65" y="135"/>
                  </a:lnTo>
                  <a:lnTo>
                    <a:pt x="60" y="130"/>
                  </a:lnTo>
                  <a:lnTo>
                    <a:pt x="35" y="80"/>
                  </a:lnTo>
                  <a:lnTo>
                    <a:pt x="5" y="30"/>
                  </a:lnTo>
                  <a:lnTo>
                    <a:pt x="15" y="40"/>
                  </a:lnTo>
                  <a:lnTo>
                    <a:pt x="30" y="55"/>
                  </a:lnTo>
                  <a:lnTo>
                    <a:pt x="50" y="90"/>
                  </a:lnTo>
                  <a:lnTo>
                    <a:pt x="65" y="120"/>
                  </a:lnTo>
                  <a:lnTo>
                    <a:pt x="75" y="130"/>
                  </a:lnTo>
                  <a:lnTo>
                    <a:pt x="80" y="130"/>
                  </a:lnTo>
                  <a:lnTo>
                    <a:pt x="85" y="120"/>
                  </a:lnTo>
                  <a:lnTo>
                    <a:pt x="90" y="105"/>
                  </a:lnTo>
                  <a:lnTo>
                    <a:pt x="100" y="65"/>
                  </a:lnTo>
                  <a:lnTo>
                    <a:pt x="105" y="25"/>
                  </a:lnTo>
                  <a:lnTo>
                    <a:pt x="105" y="0"/>
                  </a:lnTo>
                  <a:lnTo>
                    <a:pt x="105" y="40"/>
                  </a:lnTo>
                  <a:lnTo>
                    <a:pt x="100" y="85"/>
                  </a:lnTo>
                  <a:lnTo>
                    <a:pt x="90" y="130"/>
                  </a:lnTo>
                  <a:lnTo>
                    <a:pt x="85" y="145"/>
                  </a:lnTo>
                  <a:lnTo>
                    <a:pt x="75" y="155"/>
                  </a:lnTo>
                  <a:lnTo>
                    <a:pt x="105" y="130"/>
                  </a:lnTo>
                  <a:lnTo>
                    <a:pt x="145" y="95"/>
                  </a:lnTo>
                  <a:lnTo>
                    <a:pt x="175" y="50"/>
                  </a:lnTo>
                  <a:lnTo>
                    <a:pt x="185" y="30"/>
                  </a:lnTo>
                  <a:lnTo>
                    <a:pt x="185" y="20"/>
                  </a:lnTo>
                  <a:lnTo>
                    <a:pt x="185" y="15"/>
                  </a:lnTo>
                  <a:lnTo>
                    <a:pt x="180" y="40"/>
                  </a:lnTo>
                  <a:lnTo>
                    <a:pt x="165" y="65"/>
                  </a:lnTo>
                  <a:lnTo>
                    <a:pt x="130" y="115"/>
                  </a:lnTo>
                  <a:lnTo>
                    <a:pt x="95" y="150"/>
                  </a:lnTo>
                  <a:lnTo>
                    <a:pt x="85" y="165"/>
                  </a:lnTo>
                  <a:lnTo>
                    <a:pt x="75" y="179"/>
                  </a:lnTo>
                  <a:lnTo>
                    <a:pt x="55" y="219"/>
                  </a:lnTo>
                  <a:lnTo>
                    <a:pt x="40" y="249"/>
                  </a:lnTo>
                  <a:lnTo>
                    <a:pt x="0" y="279"/>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71" name="Freeform 19"/>
            <p:cNvSpPr>
              <a:spLocks/>
            </p:cNvSpPr>
            <p:nvPr/>
          </p:nvSpPr>
          <p:spPr bwMode="auto">
            <a:xfrm>
              <a:off x="3585" y="3643"/>
              <a:ext cx="556" cy="245"/>
            </a:xfrm>
            <a:custGeom>
              <a:avLst/>
              <a:gdLst>
                <a:gd name="T0" fmla="*/ 0 w 329"/>
                <a:gd name="T1" fmla="*/ 5 h 145"/>
                <a:gd name="T2" fmla="*/ 10 w 329"/>
                <a:gd name="T3" fmla="*/ 15 h 145"/>
                <a:gd name="T4" fmla="*/ 25 w 329"/>
                <a:gd name="T5" fmla="*/ 30 h 145"/>
                <a:gd name="T6" fmla="*/ 80 w 329"/>
                <a:gd name="T7" fmla="*/ 80 h 145"/>
                <a:gd name="T8" fmla="*/ 145 w 329"/>
                <a:gd name="T9" fmla="*/ 125 h 145"/>
                <a:gd name="T10" fmla="*/ 175 w 329"/>
                <a:gd name="T11" fmla="*/ 135 h 145"/>
                <a:gd name="T12" fmla="*/ 195 w 329"/>
                <a:gd name="T13" fmla="*/ 145 h 145"/>
                <a:gd name="T14" fmla="*/ 150 w 329"/>
                <a:gd name="T15" fmla="*/ 115 h 145"/>
                <a:gd name="T16" fmla="*/ 125 w 329"/>
                <a:gd name="T17" fmla="*/ 95 h 145"/>
                <a:gd name="T18" fmla="*/ 105 w 329"/>
                <a:gd name="T19" fmla="*/ 75 h 145"/>
                <a:gd name="T20" fmla="*/ 145 w 329"/>
                <a:gd name="T21" fmla="*/ 70 h 145"/>
                <a:gd name="T22" fmla="*/ 210 w 329"/>
                <a:gd name="T23" fmla="*/ 65 h 145"/>
                <a:gd name="T24" fmla="*/ 284 w 329"/>
                <a:gd name="T25" fmla="*/ 60 h 145"/>
                <a:gd name="T26" fmla="*/ 314 w 329"/>
                <a:gd name="T27" fmla="*/ 65 h 145"/>
                <a:gd name="T28" fmla="*/ 324 w 329"/>
                <a:gd name="T29" fmla="*/ 70 h 145"/>
                <a:gd name="T30" fmla="*/ 329 w 329"/>
                <a:gd name="T31" fmla="*/ 75 h 145"/>
                <a:gd name="T32" fmla="*/ 304 w 329"/>
                <a:gd name="T33" fmla="*/ 65 h 145"/>
                <a:gd name="T34" fmla="*/ 274 w 329"/>
                <a:gd name="T35" fmla="*/ 60 h 145"/>
                <a:gd name="T36" fmla="*/ 200 w 329"/>
                <a:gd name="T37" fmla="*/ 55 h 145"/>
                <a:gd name="T38" fmla="*/ 85 w 329"/>
                <a:gd name="T39" fmla="*/ 65 h 145"/>
                <a:gd name="T40" fmla="*/ 70 w 329"/>
                <a:gd name="T41" fmla="*/ 50 h 145"/>
                <a:gd name="T42" fmla="*/ 50 w 329"/>
                <a:gd name="T43" fmla="*/ 35 h 145"/>
                <a:gd name="T44" fmla="*/ 25 w 329"/>
                <a:gd name="T45" fmla="*/ 0 h 145"/>
                <a:gd name="T46" fmla="*/ 0 w 329"/>
                <a:gd name="T47" fmla="*/ 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9" h="145">
                  <a:moveTo>
                    <a:pt x="0" y="5"/>
                  </a:moveTo>
                  <a:lnTo>
                    <a:pt x="10" y="15"/>
                  </a:lnTo>
                  <a:lnTo>
                    <a:pt x="25" y="30"/>
                  </a:lnTo>
                  <a:lnTo>
                    <a:pt x="80" y="80"/>
                  </a:lnTo>
                  <a:lnTo>
                    <a:pt x="145" y="125"/>
                  </a:lnTo>
                  <a:lnTo>
                    <a:pt x="175" y="135"/>
                  </a:lnTo>
                  <a:lnTo>
                    <a:pt x="195" y="145"/>
                  </a:lnTo>
                  <a:lnTo>
                    <a:pt x="150" y="115"/>
                  </a:lnTo>
                  <a:lnTo>
                    <a:pt x="125" y="95"/>
                  </a:lnTo>
                  <a:lnTo>
                    <a:pt x="105" y="75"/>
                  </a:lnTo>
                  <a:lnTo>
                    <a:pt x="145" y="70"/>
                  </a:lnTo>
                  <a:lnTo>
                    <a:pt x="210" y="65"/>
                  </a:lnTo>
                  <a:lnTo>
                    <a:pt x="284" y="60"/>
                  </a:lnTo>
                  <a:lnTo>
                    <a:pt x="314" y="65"/>
                  </a:lnTo>
                  <a:lnTo>
                    <a:pt x="324" y="70"/>
                  </a:lnTo>
                  <a:lnTo>
                    <a:pt x="329" y="75"/>
                  </a:lnTo>
                  <a:lnTo>
                    <a:pt x="304" y="65"/>
                  </a:lnTo>
                  <a:lnTo>
                    <a:pt x="274" y="60"/>
                  </a:lnTo>
                  <a:lnTo>
                    <a:pt x="200" y="55"/>
                  </a:lnTo>
                  <a:lnTo>
                    <a:pt x="85" y="65"/>
                  </a:lnTo>
                  <a:lnTo>
                    <a:pt x="70" y="50"/>
                  </a:lnTo>
                  <a:lnTo>
                    <a:pt x="50" y="35"/>
                  </a:lnTo>
                  <a:lnTo>
                    <a:pt x="25" y="0"/>
                  </a:lnTo>
                  <a:lnTo>
                    <a:pt x="0" y="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72" name="Freeform 20"/>
            <p:cNvSpPr>
              <a:spLocks/>
            </p:cNvSpPr>
            <p:nvPr/>
          </p:nvSpPr>
          <p:spPr bwMode="auto">
            <a:xfrm>
              <a:off x="3991" y="3527"/>
              <a:ext cx="462" cy="192"/>
            </a:xfrm>
            <a:custGeom>
              <a:avLst/>
              <a:gdLst>
                <a:gd name="T0" fmla="*/ 0 w 274"/>
                <a:gd name="T1" fmla="*/ 15 h 114"/>
                <a:gd name="T2" fmla="*/ 49 w 274"/>
                <a:gd name="T3" fmla="*/ 40 h 114"/>
                <a:gd name="T4" fmla="*/ 119 w 274"/>
                <a:gd name="T5" fmla="*/ 74 h 114"/>
                <a:gd name="T6" fmla="*/ 199 w 274"/>
                <a:gd name="T7" fmla="*/ 109 h 114"/>
                <a:gd name="T8" fmla="*/ 239 w 274"/>
                <a:gd name="T9" fmla="*/ 114 h 114"/>
                <a:gd name="T10" fmla="*/ 259 w 274"/>
                <a:gd name="T11" fmla="*/ 114 h 114"/>
                <a:gd name="T12" fmla="*/ 274 w 274"/>
                <a:gd name="T13" fmla="*/ 114 h 114"/>
                <a:gd name="T14" fmla="*/ 244 w 274"/>
                <a:gd name="T15" fmla="*/ 109 h 114"/>
                <a:gd name="T16" fmla="*/ 209 w 274"/>
                <a:gd name="T17" fmla="*/ 99 h 114"/>
                <a:gd name="T18" fmla="*/ 129 w 274"/>
                <a:gd name="T19" fmla="*/ 69 h 114"/>
                <a:gd name="T20" fmla="*/ 59 w 274"/>
                <a:gd name="T21" fmla="*/ 30 h 114"/>
                <a:gd name="T22" fmla="*/ 39 w 274"/>
                <a:gd name="T23" fmla="*/ 10 h 114"/>
                <a:gd name="T24" fmla="*/ 24 w 274"/>
                <a:gd name="T25" fmla="*/ 0 h 114"/>
                <a:gd name="T26" fmla="*/ 14 w 274"/>
                <a:gd name="T27" fmla="*/ 5 h 114"/>
                <a:gd name="T28" fmla="*/ 0 w 274"/>
                <a:gd name="T29" fmla="*/ 15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14">
                  <a:moveTo>
                    <a:pt x="0" y="15"/>
                  </a:moveTo>
                  <a:lnTo>
                    <a:pt x="49" y="40"/>
                  </a:lnTo>
                  <a:lnTo>
                    <a:pt x="119" y="74"/>
                  </a:lnTo>
                  <a:lnTo>
                    <a:pt x="199" y="109"/>
                  </a:lnTo>
                  <a:lnTo>
                    <a:pt x="239" y="114"/>
                  </a:lnTo>
                  <a:lnTo>
                    <a:pt x="259" y="114"/>
                  </a:lnTo>
                  <a:lnTo>
                    <a:pt x="274" y="114"/>
                  </a:lnTo>
                  <a:lnTo>
                    <a:pt x="244" y="109"/>
                  </a:lnTo>
                  <a:lnTo>
                    <a:pt x="209" y="99"/>
                  </a:lnTo>
                  <a:lnTo>
                    <a:pt x="129" y="69"/>
                  </a:lnTo>
                  <a:lnTo>
                    <a:pt x="59" y="30"/>
                  </a:lnTo>
                  <a:lnTo>
                    <a:pt x="39" y="10"/>
                  </a:lnTo>
                  <a:lnTo>
                    <a:pt x="24" y="0"/>
                  </a:lnTo>
                  <a:lnTo>
                    <a:pt x="14" y="5"/>
                  </a:lnTo>
                  <a:lnTo>
                    <a:pt x="0" y="1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73" name="Freeform 21"/>
            <p:cNvSpPr>
              <a:spLocks/>
            </p:cNvSpPr>
            <p:nvPr/>
          </p:nvSpPr>
          <p:spPr bwMode="auto">
            <a:xfrm>
              <a:off x="4200" y="3383"/>
              <a:ext cx="564" cy="169"/>
            </a:xfrm>
            <a:custGeom>
              <a:avLst/>
              <a:gdLst>
                <a:gd name="T0" fmla="*/ 0 w 334"/>
                <a:gd name="T1" fmla="*/ 25 h 100"/>
                <a:gd name="T2" fmla="*/ 40 w 334"/>
                <a:gd name="T3" fmla="*/ 45 h 100"/>
                <a:gd name="T4" fmla="*/ 115 w 334"/>
                <a:gd name="T5" fmla="*/ 70 h 100"/>
                <a:gd name="T6" fmla="*/ 199 w 334"/>
                <a:gd name="T7" fmla="*/ 95 h 100"/>
                <a:gd name="T8" fmla="*/ 229 w 334"/>
                <a:gd name="T9" fmla="*/ 100 h 100"/>
                <a:gd name="T10" fmla="*/ 244 w 334"/>
                <a:gd name="T11" fmla="*/ 100 h 100"/>
                <a:gd name="T12" fmla="*/ 254 w 334"/>
                <a:gd name="T13" fmla="*/ 100 h 100"/>
                <a:gd name="T14" fmla="*/ 224 w 334"/>
                <a:gd name="T15" fmla="*/ 95 h 100"/>
                <a:gd name="T16" fmla="*/ 185 w 334"/>
                <a:gd name="T17" fmla="*/ 85 h 100"/>
                <a:gd name="T18" fmla="*/ 150 w 334"/>
                <a:gd name="T19" fmla="*/ 70 h 100"/>
                <a:gd name="T20" fmla="*/ 120 w 334"/>
                <a:gd name="T21" fmla="*/ 60 h 100"/>
                <a:gd name="T22" fmla="*/ 160 w 334"/>
                <a:gd name="T23" fmla="*/ 40 h 100"/>
                <a:gd name="T24" fmla="*/ 224 w 334"/>
                <a:gd name="T25" fmla="*/ 20 h 100"/>
                <a:gd name="T26" fmla="*/ 289 w 334"/>
                <a:gd name="T27" fmla="*/ 5 h 100"/>
                <a:gd name="T28" fmla="*/ 314 w 334"/>
                <a:gd name="T29" fmla="*/ 5 h 100"/>
                <a:gd name="T30" fmla="*/ 334 w 334"/>
                <a:gd name="T31" fmla="*/ 10 h 100"/>
                <a:gd name="T32" fmla="*/ 329 w 334"/>
                <a:gd name="T33" fmla="*/ 5 h 100"/>
                <a:gd name="T34" fmla="*/ 319 w 334"/>
                <a:gd name="T35" fmla="*/ 0 h 100"/>
                <a:gd name="T36" fmla="*/ 289 w 334"/>
                <a:gd name="T37" fmla="*/ 0 h 100"/>
                <a:gd name="T38" fmla="*/ 214 w 334"/>
                <a:gd name="T39" fmla="*/ 10 h 100"/>
                <a:gd name="T40" fmla="*/ 145 w 334"/>
                <a:gd name="T41" fmla="*/ 30 h 100"/>
                <a:gd name="T42" fmla="*/ 120 w 334"/>
                <a:gd name="T43" fmla="*/ 35 h 100"/>
                <a:gd name="T44" fmla="*/ 105 w 334"/>
                <a:gd name="T45" fmla="*/ 45 h 100"/>
                <a:gd name="T46" fmla="*/ 45 w 334"/>
                <a:gd name="T47" fmla="*/ 30 h 100"/>
                <a:gd name="T48" fmla="*/ 25 w 334"/>
                <a:gd name="T49" fmla="*/ 20 h 100"/>
                <a:gd name="T50" fmla="*/ 10 w 334"/>
                <a:gd name="T51" fmla="*/ 15 h 100"/>
                <a:gd name="T52" fmla="*/ 0 w 334"/>
                <a:gd name="T53" fmla="*/ 2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34" h="100">
                  <a:moveTo>
                    <a:pt x="0" y="25"/>
                  </a:moveTo>
                  <a:lnTo>
                    <a:pt x="40" y="45"/>
                  </a:lnTo>
                  <a:lnTo>
                    <a:pt x="115" y="70"/>
                  </a:lnTo>
                  <a:lnTo>
                    <a:pt x="199" y="95"/>
                  </a:lnTo>
                  <a:lnTo>
                    <a:pt x="229" y="100"/>
                  </a:lnTo>
                  <a:lnTo>
                    <a:pt x="244" y="100"/>
                  </a:lnTo>
                  <a:lnTo>
                    <a:pt x="254" y="100"/>
                  </a:lnTo>
                  <a:lnTo>
                    <a:pt x="224" y="95"/>
                  </a:lnTo>
                  <a:lnTo>
                    <a:pt x="185" y="85"/>
                  </a:lnTo>
                  <a:lnTo>
                    <a:pt x="150" y="70"/>
                  </a:lnTo>
                  <a:lnTo>
                    <a:pt x="120" y="60"/>
                  </a:lnTo>
                  <a:lnTo>
                    <a:pt x="160" y="40"/>
                  </a:lnTo>
                  <a:lnTo>
                    <a:pt x="224" y="20"/>
                  </a:lnTo>
                  <a:lnTo>
                    <a:pt x="289" y="5"/>
                  </a:lnTo>
                  <a:lnTo>
                    <a:pt x="314" y="5"/>
                  </a:lnTo>
                  <a:lnTo>
                    <a:pt x="334" y="10"/>
                  </a:lnTo>
                  <a:lnTo>
                    <a:pt x="329" y="5"/>
                  </a:lnTo>
                  <a:lnTo>
                    <a:pt x="319" y="0"/>
                  </a:lnTo>
                  <a:lnTo>
                    <a:pt x="289" y="0"/>
                  </a:lnTo>
                  <a:lnTo>
                    <a:pt x="214" y="10"/>
                  </a:lnTo>
                  <a:lnTo>
                    <a:pt x="145" y="30"/>
                  </a:lnTo>
                  <a:lnTo>
                    <a:pt x="120" y="35"/>
                  </a:lnTo>
                  <a:lnTo>
                    <a:pt x="105" y="45"/>
                  </a:lnTo>
                  <a:lnTo>
                    <a:pt x="45" y="30"/>
                  </a:lnTo>
                  <a:lnTo>
                    <a:pt x="25" y="20"/>
                  </a:lnTo>
                  <a:lnTo>
                    <a:pt x="10" y="15"/>
                  </a:lnTo>
                  <a:lnTo>
                    <a:pt x="0" y="2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74" name="Freeform 22"/>
            <p:cNvSpPr>
              <a:spLocks/>
            </p:cNvSpPr>
            <p:nvPr/>
          </p:nvSpPr>
          <p:spPr bwMode="auto">
            <a:xfrm>
              <a:off x="4553" y="3071"/>
              <a:ext cx="447" cy="194"/>
            </a:xfrm>
            <a:custGeom>
              <a:avLst/>
              <a:gdLst>
                <a:gd name="T0" fmla="*/ 0 w 265"/>
                <a:gd name="T1" fmla="*/ 55 h 115"/>
                <a:gd name="T2" fmla="*/ 130 w 265"/>
                <a:gd name="T3" fmla="*/ 70 h 115"/>
                <a:gd name="T4" fmla="*/ 215 w 265"/>
                <a:gd name="T5" fmla="*/ 85 h 115"/>
                <a:gd name="T6" fmla="*/ 245 w 265"/>
                <a:gd name="T7" fmla="*/ 100 h 115"/>
                <a:gd name="T8" fmla="*/ 260 w 265"/>
                <a:gd name="T9" fmla="*/ 105 h 115"/>
                <a:gd name="T10" fmla="*/ 265 w 265"/>
                <a:gd name="T11" fmla="*/ 115 h 115"/>
                <a:gd name="T12" fmla="*/ 255 w 265"/>
                <a:gd name="T13" fmla="*/ 105 h 115"/>
                <a:gd name="T14" fmla="*/ 240 w 265"/>
                <a:gd name="T15" fmla="*/ 95 h 115"/>
                <a:gd name="T16" fmla="*/ 205 w 265"/>
                <a:gd name="T17" fmla="*/ 75 h 115"/>
                <a:gd name="T18" fmla="*/ 145 w 265"/>
                <a:gd name="T19" fmla="*/ 60 h 115"/>
                <a:gd name="T20" fmla="*/ 150 w 265"/>
                <a:gd name="T21" fmla="*/ 50 h 115"/>
                <a:gd name="T22" fmla="*/ 165 w 265"/>
                <a:gd name="T23" fmla="*/ 40 h 115"/>
                <a:gd name="T24" fmla="*/ 190 w 265"/>
                <a:gd name="T25" fmla="*/ 25 h 115"/>
                <a:gd name="T26" fmla="*/ 225 w 265"/>
                <a:gd name="T27" fmla="*/ 5 h 115"/>
                <a:gd name="T28" fmla="*/ 250 w 265"/>
                <a:gd name="T29" fmla="*/ 0 h 115"/>
                <a:gd name="T30" fmla="*/ 215 w 265"/>
                <a:gd name="T31" fmla="*/ 5 h 115"/>
                <a:gd name="T32" fmla="*/ 175 w 265"/>
                <a:gd name="T33" fmla="*/ 25 h 115"/>
                <a:gd name="T34" fmla="*/ 140 w 265"/>
                <a:gd name="T35" fmla="*/ 40 h 115"/>
                <a:gd name="T36" fmla="*/ 130 w 265"/>
                <a:gd name="T37" fmla="*/ 50 h 115"/>
                <a:gd name="T38" fmla="*/ 125 w 265"/>
                <a:gd name="T39" fmla="*/ 55 h 115"/>
                <a:gd name="T40" fmla="*/ 20 w 265"/>
                <a:gd name="T41" fmla="*/ 40 h 115"/>
                <a:gd name="T42" fmla="*/ 15 w 265"/>
                <a:gd name="T43" fmla="*/ 45 h 115"/>
                <a:gd name="T44" fmla="*/ 0 w 265"/>
                <a:gd name="T45" fmla="*/ 5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5" h="115">
                  <a:moveTo>
                    <a:pt x="0" y="55"/>
                  </a:moveTo>
                  <a:lnTo>
                    <a:pt x="130" y="70"/>
                  </a:lnTo>
                  <a:lnTo>
                    <a:pt x="215" y="85"/>
                  </a:lnTo>
                  <a:lnTo>
                    <a:pt x="245" y="100"/>
                  </a:lnTo>
                  <a:lnTo>
                    <a:pt x="260" y="105"/>
                  </a:lnTo>
                  <a:lnTo>
                    <a:pt x="265" y="115"/>
                  </a:lnTo>
                  <a:lnTo>
                    <a:pt x="255" y="105"/>
                  </a:lnTo>
                  <a:lnTo>
                    <a:pt x="240" y="95"/>
                  </a:lnTo>
                  <a:lnTo>
                    <a:pt x="205" y="75"/>
                  </a:lnTo>
                  <a:lnTo>
                    <a:pt x="145" y="60"/>
                  </a:lnTo>
                  <a:lnTo>
                    <a:pt x="150" y="50"/>
                  </a:lnTo>
                  <a:lnTo>
                    <a:pt x="165" y="40"/>
                  </a:lnTo>
                  <a:lnTo>
                    <a:pt x="190" y="25"/>
                  </a:lnTo>
                  <a:lnTo>
                    <a:pt x="225" y="5"/>
                  </a:lnTo>
                  <a:lnTo>
                    <a:pt x="250" y="0"/>
                  </a:lnTo>
                  <a:lnTo>
                    <a:pt x="215" y="5"/>
                  </a:lnTo>
                  <a:lnTo>
                    <a:pt x="175" y="25"/>
                  </a:lnTo>
                  <a:lnTo>
                    <a:pt x="140" y="40"/>
                  </a:lnTo>
                  <a:lnTo>
                    <a:pt x="130" y="50"/>
                  </a:lnTo>
                  <a:lnTo>
                    <a:pt x="125" y="55"/>
                  </a:lnTo>
                  <a:lnTo>
                    <a:pt x="20" y="40"/>
                  </a:lnTo>
                  <a:lnTo>
                    <a:pt x="15" y="45"/>
                  </a:lnTo>
                  <a:lnTo>
                    <a:pt x="0" y="5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75" name="Freeform 23"/>
            <p:cNvSpPr>
              <a:spLocks/>
            </p:cNvSpPr>
            <p:nvPr/>
          </p:nvSpPr>
          <p:spPr bwMode="auto">
            <a:xfrm>
              <a:off x="4831" y="2769"/>
              <a:ext cx="412" cy="209"/>
            </a:xfrm>
            <a:custGeom>
              <a:avLst/>
              <a:gdLst>
                <a:gd name="T0" fmla="*/ 0 w 244"/>
                <a:gd name="T1" fmla="*/ 99 h 124"/>
                <a:gd name="T2" fmla="*/ 20 w 244"/>
                <a:gd name="T3" fmla="*/ 94 h 124"/>
                <a:gd name="T4" fmla="*/ 40 w 244"/>
                <a:gd name="T5" fmla="*/ 89 h 124"/>
                <a:gd name="T6" fmla="*/ 90 w 244"/>
                <a:gd name="T7" fmla="*/ 75 h 124"/>
                <a:gd name="T8" fmla="*/ 119 w 244"/>
                <a:gd name="T9" fmla="*/ 80 h 124"/>
                <a:gd name="T10" fmla="*/ 154 w 244"/>
                <a:gd name="T11" fmla="*/ 94 h 124"/>
                <a:gd name="T12" fmla="*/ 184 w 244"/>
                <a:gd name="T13" fmla="*/ 109 h 124"/>
                <a:gd name="T14" fmla="*/ 204 w 244"/>
                <a:gd name="T15" fmla="*/ 124 h 124"/>
                <a:gd name="T16" fmla="*/ 199 w 244"/>
                <a:gd name="T17" fmla="*/ 114 h 124"/>
                <a:gd name="T18" fmla="*/ 194 w 244"/>
                <a:gd name="T19" fmla="*/ 104 h 124"/>
                <a:gd name="T20" fmla="*/ 164 w 244"/>
                <a:gd name="T21" fmla="*/ 84 h 124"/>
                <a:gd name="T22" fmla="*/ 134 w 244"/>
                <a:gd name="T23" fmla="*/ 65 h 124"/>
                <a:gd name="T24" fmla="*/ 115 w 244"/>
                <a:gd name="T25" fmla="*/ 60 h 124"/>
                <a:gd name="T26" fmla="*/ 179 w 244"/>
                <a:gd name="T27" fmla="*/ 20 h 124"/>
                <a:gd name="T28" fmla="*/ 219 w 244"/>
                <a:gd name="T29" fmla="*/ 0 h 124"/>
                <a:gd name="T30" fmla="*/ 234 w 244"/>
                <a:gd name="T31" fmla="*/ 0 h 124"/>
                <a:gd name="T32" fmla="*/ 244 w 244"/>
                <a:gd name="T33" fmla="*/ 0 h 124"/>
                <a:gd name="T34" fmla="*/ 229 w 244"/>
                <a:gd name="T35" fmla="*/ 0 h 124"/>
                <a:gd name="T36" fmla="*/ 209 w 244"/>
                <a:gd name="T37" fmla="*/ 0 h 124"/>
                <a:gd name="T38" fmla="*/ 159 w 244"/>
                <a:gd name="T39" fmla="*/ 20 h 124"/>
                <a:gd name="T40" fmla="*/ 85 w 244"/>
                <a:gd name="T41" fmla="*/ 55 h 124"/>
                <a:gd name="T42" fmla="*/ 50 w 244"/>
                <a:gd name="T43" fmla="*/ 70 h 124"/>
                <a:gd name="T44" fmla="*/ 35 w 244"/>
                <a:gd name="T45" fmla="*/ 75 h 124"/>
                <a:gd name="T46" fmla="*/ 20 w 244"/>
                <a:gd name="T47" fmla="*/ 80 h 124"/>
                <a:gd name="T48" fmla="*/ 0 w 244"/>
                <a:gd name="T49" fmla="*/ 9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4" h="124">
                  <a:moveTo>
                    <a:pt x="0" y="99"/>
                  </a:moveTo>
                  <a:lnTo>
                    <a:pt x="20" y="94"/>
                  </a:lnTo>
                  <a:lnTo>
                    <a:pt x="40" y="89"/>
                  </a:lnTo>
                  <a:lnTo>
                    <a:pt x="90" y="75"/>
                  </a:lnTo>
                  <a:lnTo>
                    <a:pt x="119" y="80"/>
                  </a:lnTo>
                  <a:lnTo>
                    <a:pt x="154" y="94"/>
                  </a:lnTo>
                  <a:lnTo>
                    <a:pt x="184" y="109"/>
                  </a:lnTo>
                  <a:lnTo>
                    <a:pt x="204" y="124"/>
                  </a:lnTo>
                  <a:lnTo>
                    <a:pt x="199" y="114"/>
                  </a:lnTo>
                  <a:lnTo>
                    <a:pt x="194" y="104"/>
                  </a:lnTo>
                  <a:lnTo>
                    <a:pt x="164" y="84"/>
                  </a:lnTo>
                  <a:lnTo>
                    <a:pt x="134" y="65"/>
                  </a:lnTo>
                  <a:lnTo>
                    <a:pt x="115" y="60"/>
                  </a:lnTo>
                  <a:lnTo>
                    <a:pt x="179" y="20"/>
                  </a:lnTo>
                  <a:lnTo>
                    <a:pt x="219" y="0"/>
                  </a:lnTo>
                  <a:lnTo>
                    <a:pt x="234" y="0"/>
                  </a:lnTo>
                  <a:lnTo>
                    <a:pt x="244" y="0"/>
                  </a:lnTo>
                  <a:lnTo>
                    <a:pt x="229" y="0"/>
                  </a:lnTo>
                  <a:lnTo>
                    <a:pt x="209" y="0"/>
                  </a:lnTo>
                  <a:lnTo>
                    <a:pt x="159" y="20"/>
                  </a:lnTo>
                  <a:lnTo>
                    <a:pt x="85" y="55"/>
                  </a:lnTo>
                  <a:lnTo>
                    <a:pt x="50" y="70"/>
                  </a:lnTo>
                  <a:lnTo>
                    <a:pt x="35" y="75"/>
                  </a:lnTo>
                  <a:lnTo>
                    <a:pt x="20" y="80"/>
                  </a:lnTo>
                  <a:lnTo>
                    <a:pt x="0" y="99"/>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wipe(left)">
                                      <p:cBhvr>
                                        <p:cTn id="7" dur="500"/>
                                        <p:tgtEl>
                                          <p:spTgt spid="12595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5955">
                                            <p:txEl>
                                              <p:pRg st="1" end="1"/>
                                            </p:txEl>
                                          </p:spTgt>
                                        </p:tgtEl>
                                        <p:attrNameLst>
                                          <p:attrName>style.visibility</p:attrName>
                                        </p:attrNameLst>
                                      </p:cBhvr>
                                      <p:to>
                                        <p:strVal val="visible"/>
                                      </p:to>
                                    </p:set>
                                    <p:animEffect transition="in" filter="wipe(left)">
                                      <p:cBhvr>
                                        <p:cTn id="10" dur="500"/>
                                        <p:tgtEl>
                                          <p:spTgt spid="125955">
                                            <p:txEl>
                                              <p:pRg st="1" end="1"/>
                                            </p:txEl>
                                          </p:spTgt>
                                        </p:tgtEl>
                                      </p:cBhvr>
                                    </p:animEffect>
                                  </p:childTnLst>
                                </p:cTn>
                              </p:par>
                            </p:childTnLst>
                          </p:cTn>
                        </p:par>
                        <p:par>
                          <p:cTn id="11" fill="hold" nodeType="afterGroup">
                            <p:stCondLst>
                              <p:cond delay="500"/>
                            </p:stCondLst>
                            <p:childTnLst>
                              <p:par>
                                <p:cTn id="12" presetID="15" presetClass="entr" presetSubtype="0" fill="hold" nodeType="afterEffect">
                                  <p:stCondLst>
                                    <p:cond delay="0"/>
                                  </p:stCondLst>
                                  <p:childTnLst>
                                    <p:set>
                                      <p:cBhvr>
                                        <p:cTn id="13" dur="1" fill="hold">
                                          <p:stCondLst>
                                            <p:cond delay="0"/>
                                          </p:stCondLst>
                                        </p:cTn>
                                        <p:tgtEl>
                                          <p:spTgt spid="125998"/>
                                        </p:tgtEl>
                                        <p:attrNameLst>
                                          <p:attrName>style.visibility</p:attrName>
                                        </p:attrNameLst>
                                      </p:cBhvr>
                                      <p:to>
                                        <p:strVal val="visible"/>
                                      </p:to>
                                    </p:set>
                                    <p:anim calcmode="lin" valueType="num">
                                      <p:cBhvr>
                                        <p:cTn id="14" dur="1000" fill="hold"/>
                                        <p:tgtEl>
                                          <p:spTgt spid="125998"/>
                                        </p:tgtEl>
                                        <p:attrNameLst>
                                          <p:attrName>ppt_w</p:attrName>
                                        </p:attrNameLst>
                                      </p:cBhvr>
                                      <p:tavLst>
                                        <p:tav tm="0">
                                          <p:val>
                                            <p:fltVal val="0"/>
                                          </p:val>
                                        </p:tav>
                                        <p:tav tm="100000">
                                          <p:val>
                                            <p:strVal val="#ppt_w"/>
                                          </p:val>
                                        </p:tav>
                                      </p:tavLst>
                                    </p:anim>
                                    <p:anim calcmode="lin" valueType="num">
                                      <p:cBhvr>
                                        <p:cTn id="15" dur="1000" fill="hold"/>
                                        <p:tgtEl>
                                          <p:spTgt spid="125998"/>
                                        </p:tgtEl>
                                        <p:attrNameLst>
                                          <p:attrName>ppt_h</p:attrName>
                                        </p:attrNameLst>
                                      </p:cBhvr>
                                      <p:tavLst>
                                        <p:tav tm="0">
                                          <p:val>
                                            <p:fltVal val="0"/>
                                          </p:val>
                                        </p:tav>
                                        <p:tav tm="100000">
                                          <p:val>
                                            <p:strVal val="#ppt_h"/>
                                          </p:val>
                                        </p:tav>
                                      </p:tavLst>
                                    </p:anim>
                                    <p:anim calcmode="lin" valueType="num">
                                      <p:cBhvr>
                                        <p:cTn id="16" dur="1000" fill="hold"/>
                                        <p:tgtEl>
                                          <p:spTgt spid="125998"/>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259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5955">
                                            <p:txEl>
                                              <p:pRg st="2" end="2"/>
                                            </p:txEl>
                                          </p:spTgt>
                                        </p:tgtEl>
                                        <p:attrNameLst>
                                          <p:attrName>style.visibility</p:attrName>
                                        </p:attrNameLst>
                                      </p:cBhvr>
                                      <p:to>
                                        <p:strVal val="visible"/>
                                      </p:to>
                                    </p:set>
                                    <p:animEffect transition="in" filter="wipe(left)">
                                      <p:cBhvr>
                                        <p:cTn id="22" dur="500"/>
                                        <p:tgtEl>
                                          <p:spTgt spid="125955">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25955">
                                            <p:txEl>
                                              <p:pRg st="3" end="3"/>
                                            </p:txEl>
                                          </p:spTgt>
                                        </p:tgtEl>
                                        <p:attrNameLst>
                                          <p:attrName>style.visibility</p:attrName>
                                        </p:attrNameLst>
                                      </p:cBhvr>
                                      <p:to>
                                        <p:strVal val="visible"/>
                                      </p:to>
                                    </p:set>
                                    <p:animEffect transition="in" filter="wipe(left)">
                                      <p:cBhvr>
                                        <p:cTn id="25" dur="500"/>
                                        <p:tgtEl>
                                          <p:spTgt spid="125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uiExpand="1"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8" name="Slide Number Placeholder 5"/>
          <p:cNvSpPr>
            <a:spLocks noGrp="1"/>
          </p:cNvSpPr>
          <p:nvPr>
            <p:ph type="sldNum" sz="quarter" idx="12"/>
          </p:nvPr>
        </p:nvSpPr>
        <p:spPr/>
        <p:txBody>
          <a:bodyPr/>
          <a:lstStyle/>
          <a:p>
            <a:fld id="{5CDE046C-61AB-4FA4-9221-6ADA38F37A74}" type="slidenum">
              <a:rPr lang="en-US" altLang="en-US"/>
              <a:pPr/>
              <a:t>21</a:t>
            </a:fld>
            <a:endParaRPr lang="en-US" altLang="en-US"/>
          </a:p>
        </p:txBody>
      </p:sp>
      <p:sp>
        <p:nvSpPr>
          <p:cNvPr id="121860" name="AutoShape 4"/>
          <p:cNvSpPr>
            <a:spLocks noGrp="1" noChangeArrowheads="1"/>
          </p:cNvSpPr>
          <p:nvPr>
            <p:ph type="title"/>
          </p:nvPr>
        </p:nvSpPr>
        <p:spPr/>
        <p:txBody>
          <a:bodyPr/>
          <a:lstStyle/>
          <a:p>
            <a:r>
              <a:rPr lang="en-US" altLang="en-US"/>
              <a:t>Vitamin B-complex</a:t>
            </a:r>
          </a:p>
        </p:txBody>
      </p:sp>
      <p:sp>
        <p:nvSpPr>
          <p:cNvPr id="121861" name="Rectangle 5"/>
          <p:cNvSpPr>
            <a:spLocks noGrp="1" noChangeArrowheads="1"/>
          </p:cNvSpPr>
          <p:nvPr>
            <p:ph type="body" idx="1"/>
          </p:nvPr>
        </p:nvSpPr>
        <p:spPr>
          <a:xfrm>
            <a:off x="1371600" y="2362200"/>
            <a:ext cx="7159625" cy="4428905"/>
          </a:xfrm>
        </p:spPr>
        <p:txBody>
          <a:bodyPr/>
          <a:lstStyle/>
          <a:p>
            <a:r>
              <a:rPr lang="en-US" altLang="en-US" dirty="0"/>
              <a:t>Food Sources:  </a:t>
            </a:r>
          </a:p>
          <a:p>
            <a:pPr lvl="1"/>
            <a:r>
              <a:rPr lang="en-US" altLang="en-US" dirty="0"/>
              <a:t>Whole grain and enriched breads and cereals; dry bean and peas; peanut butter; nuts; meat; poultry; fish; eggs; milk.</a:t>
            </a:r>
          </a:p>
          <a:p>
            <a:r>
              <a:rPr lang="en-US" altLang="en-US" dirty="0"/>
              <a:t>Function in the Body:  </a:t>
            </a:r>
          </a:p>
          <a:p>
            <a:pPr lvl="1"/>
            <a:r>
              <a:rPr lang="en-US" altLang="en-US" dirty="0"/>
              <a:t>Helps the body use the </a:t>
            </a:r>
            <a:r>
              <a:rPr lang="en-US" altLang="en-US" u="sng" dirty="0"/>
              <a:t>energy</a:t>
            </a:r>
            <a:r>
              <a:rPr lang="en-US" altLang="en-US" dirty="0"/>
              <a:t> </a:t>
            </a:r>
            <a:br>
              <a:rPr lang="en-US" altLang="en-US" dirty="0"/>
            </a:br>
            <a:r>
              <a:rPr lang="en-US" altLang="en-US" dirty="0"/>
              <a:t>from the foods we eat.</a:t>
            </a:r>
          </a:p>
          <a:p>
            <a:pPr lvl="1"/>
            <a:r>
              <a:rPr lang="en-US" altLang="en-US" dirty="0"/>
              <a:t>Helps </a:t>
            </a:r>
            <a:r>
              <a:rPr lang="en-US" altLang="en-US" u="sng" dirty="0"/>
              <a:t>brain</a:t>
            </a:r>
            <a:r>
              <a:rPr lang="en-US" altLang="en-US" dirty="0"/>
              <a:t>, </a:t>
            </a:r>
            <a:r>
              <a:rPr lang="en-US" altLang="en-US" u="sng" dirty="0"/>
              <a:t>nerves</a:t>
            </a:r>
            <a:r>
              <a:rPr lang="en-US" altLang="en-US" dirty="0"/>
              <a:t>, and                      </a:t>
            </a:r>
            <a:r>
              <a:rPr lang="en-US" altLang="en-US" u="sng" dirty="0"/>
              <a:t>muscles</a:t>
            </a:r>
            <a:r>
              <a:rPr lang="en-US" altLang="en-US" dirty="0"/>
              <a:t> function.</a:t>
            </a:r>
          </a:p>
          <a:p>
            <a:pPr lvl="1"/>
            <a:endParaRPr lang="en-US" altLang="en-US" dirty="0"/>
          </a:p>
        </p:txBody>
      </p:sp>
      <p:pic>
        <p:nvPicPr>
          <p:cNvPr id="12186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953000"/>
            <a:ext cx="2514600" cy="1563688"/>
          </a:xfrm>
          <a:prstGeom prst="rect">
            <a:avLst/>
          </a:prstGeom>
          <a:noFill/>
          <a:extLst>
            <a:ext uri="{909E8E84-426E-40DD-AFC4-6F175D3DCCD1}">
              <a14:hiddenFill xmlns:a14="http://schemas.microsoft.com/office/drawing/2010/main">
                <a:solidFill>
                  <a:srgbClr val="FFFFFF"/>
                </a:solidFill>
              </a14:hiddenFill>
            </a:ext>
          </a:extLst>
        </p:spPr>
      </p:pic>
      <p:pic>
        <p:nvPicPr>
          <p:cNvPr id="12186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600200"/>
            <a:ext cx="1471613" cy="1114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61">
                                            <p:txEl>
                                              <p:pRg st="0" end="0"/>
                                            </p:txEl>
                                          </p:spTgt>
                                        </p:tgtEl>
                                        <p:attrNameLst>
                                          <p:attrName>style.visibility</p:attrName>
                                        </p:attrNameLst>
                                      </p:cBhvr>
                                      <p:to>
                                        <p:strVal val="visible"/>
                                      </p:to>
                                    </p:set>
                                    <p:animEffect transition="in" filter="wipe(left)">
                                      <p:cBhvr>
                                        <p:cTn id="7" dur="500"/>
                                        <p:tgtEl>
                                          <p:spTgt spid="12186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1861">
                                            <p:txEl>
                                              <p:pRg st="1" end="1"/>
                                            </p:txEl>
                                          </p:spTgt>
                                        </p:tgtEl>
                                        <p:attrNameLst>
                                          <p:attrName>style.visibility</p:attrName>
                                        </p:attrNameLst>
                                      </p:cBhvr>
                                      <p:to>
                                        <p:strVal val="visible"/>
                                      </p:to>
                                    </p:set>
                                    <p:animEffect transition="in" filter="wipe(left)">
                                      <p:cBhvr>
                                        <p:cTn id="10" dur="500"/>
                                        <p:tgtEl>
                                          <p:spTgt spid="121861">
                                            <p:txEl>
                                              <p:pRg st="1" end="1"/>
                                            </p:txEl>
                                          </p:spTgt>
                                        </p:tgtEl>
                                      </p:cBhvr>
                                    </p:animEffect>
                                  </p:childTnLst>
                                </p:cTn>
                              </p:par>
                            </p:childTnLst>
                          </p:cTn>
                        </p:par>
                        <p:par>
                          <p:cTn id="11" fill="hold" nodeType="afterGroup">
                            <p:stCondLst>
                              <p:cond delay="500"/>
                            </p:stCondLst>
                            <p:childTnLst>
                              <p:par>
                                <p:cTn id="12" presetID="3" presetClass="entr" presetSubtype="5" fill="hold" nodeType="afterEffect">
                                  <p:stCondLst>
                                    <p:cond delay="0"/>
                                  </p:stCondLst>
                                  <p:childTnLst>
                                    <p:set>
                                      <p:cBhvr>
                                        <p:cTn id="13" dur="1" fill="hold">
                                          <p:stCondLst>
                                            <p:cond delay="0"/>
                                          </p:stCondLst>
                                        </p:cTn>
                                        <p:tgtEl>
                                          <p:spTgt spid="121865"/>
                                        </p:tgtEl>
                                        <p:attrNameLst>
                                          <p:attrName>style.visibility</p:attrName>
                                        </p:attrNameLst>
                                      </p:cBhvr>
                                      <p:to>
                                        <p:strVal val="visible"/>
                                      </p:to>
                                    </p:set>
                                    <p:animEffect transition="in" filter="blinds(vertical)">
                                      <p:cBhvr>
                                        <p:cTn id="14" dur="500"/>
                                        <p:tgtEl>
                                          <p:spTgt spid="121865"/>
                                        </p:tgtEl>
                                      </p:cBhvr>
                                    </p:animEffect>
                                  </p:childTnLst>
                                </p:cTn>
                              </p:par>
                              <p:par>
                                <p:cTn id="15" presetID="3" presetClass="entr" presetSubtype="5" fill="hold" nodeType="withEffect">
                                  <p:stCondLst>
                                    <p:cond delay="0"/>
                                  </p:stCondLst>
                                  <p:childTnLst>
                                    <p:set>
                                      <p:cBhvr>
                                        <p:cTn id="16" dur="1" fill="hold">
                                          <p:stCondLst>
                                            <p:cond delay="0"/>
                                          </p:stCondLst>
                                        </p:cTn>
                                        <p:tgtEl>
                                          <p:spTgt spid="121864"/>
                                        </p:tgtEl>
                                        <p:attrNameLst>
                                          <p:attrName>style.visibility</p:attrName>
                                        </p:attrNameLst>
                                      </p:cBhvr>
                                      <p:to>
                                        <p:strVal val="visible"/>
                                      </p:to>
                                    </p:set>
                                    <p:animEffect transition="in" filter="blinds(vertical)">
                                      <p:cBhvr>
                                        <p:cTn id="17" dur="500"/>
                                        <p:tgtEl>
                                          <p:spTgt spid="12186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1861">
                                            <p:txEl>
                                              <p:pRg st="2" end="2"/>
                                            </p:txEl>
                                          </p:spTgt>
                                        </p:tgtEl>
                                        <p:attrNameLst>
                                          <p:attrName>style.visibility</p:attrName>
                                        </p:attrNameLst>
                                      </p:cBhvr>
                                      <p:to>
                                        <p:strVal val="visible"/>
                                      </p:to>
                                    </p:set>
                                    <p:animEffect transition="in" filter="wipe(left)">
                                      <p:cBhvr>
                                        <p:cTn id="22" dur="500"/>
                                        <p:tgtEl>
                                          <p:spTgt spid="121861">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21861">
                                            <p:txEl>
                                              <p:pRg st="3" end="3"/>
                                            </p:txEl>
                                          </p:spTgt>
                                        </p:tgtEl>
                                        <p:attrNameLst>
                                          <p:attrName>style.visibility</p:attrName>
                                        </p:attrNameLst>
                                      </p:cBhvr>
                                      <p:to>
                                        <p:strVal val="visible"/>
                                      </p:to>
                                    </p:set>
                                    <p:animEffect transition="in" filter="wipe(left)">
                                      <p:cBhvr>
                                        <p:cTn id="25" dur="500"/>
                                        <p:tgtEl>
                                          <p:spTgt spid="121861">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21861">
                                            <p:txEl>
                                              <p:pRg st="4" end="4"/>
                                            </p:txEl>
                                          </p:spTgt>
                                        </p:tgtEl>
                                        <p:attrNameLst>
                                          <p:attrName>style.visibility</p:attrName>
                                        </p:attrNameLst>
                                      </p:cBhvr>
                                      <p:to>
                                        <p:strVal val="visible"/>
                                      </p:to>
                                    </p:set>
                                    <p:animEffect transition="in" filter="wipe(left)">
                                      <p:cBhvr>
                                        <p:cTn id="28" dur="500"/>
                                        <p:tgtEl>
                                          <p:spTgt spid="1218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uiExpand="1"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11" name="Slide Number Placeholder 5"/>
          <p:cNvSpPr>
            <a:spLocks noGrp="1"/>
          </p:cNvSpPr>
          <p:nvPr>
            <p:ph type="sldNum" sz="quarter" idx="12"/>
          </p:nvPr>
        </p:nvSpPr>
        <p:spPr/>
        <p:txBody>
          <a:bodyPr/>
          <a:lstStyle/>
          <a:p>
            <a:fld id="{8FB60205-D8C4-4A5B-A8E6-EEEBDCB47FF7}" type="slidenum">
              <a:rPr lang="en-US" altLang="en-US"/>
              <a:pPr/>
              <a:t>22</a:t>
            </a:fld>
            <a:endParaRPr lang="en-US" altLang="en-US"/>
          </a:p>
        </p:txBody>
      </p:sp>
      <p:pic>
        <p:nvPicPr>
          <p:cNvPr id="12698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685800"/>
            <a:ext cx="1325563" cy="1325563"/>
          </a:xfrm>
          <a:prstGeom prst="rect">
            <a:avLst/>
          </a:prstGeom>
          <a:noFill/>
          <a:extLst>
            <a:ext uri="{909E8E84-426E-40DD-AFC4-6F175D3DCCD1}">
              <a14:hiddenFill xmlns:a14="http://schemas.microsoft.com/office/drawing/2010/main">
                <a:solidFill>
                  <a:srgbClr val="FFFFFF"/>
                </a:solidFill>
              </a14:hiddenFill>
            </a:ext>
          </a:extLst>
        </p:spPr>
      </p:pic>
      <p:pic>
        <p:nvPicPr>
          <p:cNvPr id="12698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371600"/>
            <a:ext cx="2819400" cy="1325563"/>
          </a:xfrm>
          <a:prstGeom prst="rect">
            <a:avLst/>
          </a:prstGeom>
          <a:noFill/>
          <a:extLst>
            <a:ext uri="{909E8E84-426E-40DD-AFC4-6F175D3DCCD1}">
              <a14:hiddenFill xmlns:a14="http://schemas.microsoft.com/office/drawing/2010/main">
                <a:solidFill>
                  <a:srgbClr val="FFFFFF"/>
                </a:solidFill>
              </a14:hiddenFill>
            </a:ext>
          </a:extLst>
        </p:spPr>
      </p:pic>
      <p:sp>
        <p:nvSpPr>
          <p:cNvPr id="126980" name="AutoShape 4"/>
          <p:cNvSpPr>
            <a:spLocks noGrp="1" noChangeArrowheads="1"/>
          </p:cNvSpPr>
          <p:nvPr>
            <p:ph type="title"/>
          </p:nvPr>
        </p:nvSpPr>
        <p:spPr/>
        <p:txBody>
          <a:bodyPr/>
          <a:lstStyle/>
          <a:p>
            <a:r>
              <a:rPr lang="en-US" altLang="en-US"/>
              <a:t>Vitamin C</a:t>
            </a:r>
          </a:p>
        </p:txBody>
      </p:sp>
      <p:sp>
        <p:nvSpPr>
          <p:cNvPr id="126981" name="Rectangle 5"/>
          <p:cNvSpPr>
            <a:spLocks noGrp="1" noChangeArrowheads="1"/>
          </p:cNvSpPr>
          <p:nvPr>
            <p:ph type="body" idx="1"/>
          </p:nvPr>
        </p:nvSpPr>
        <p:spPr>
          <a:xfrm>
            <a:off x="1371600" y="2362200"/>
            <a:ext cx="7159625" cy="3690241"/>
          </a:xfrm>
        </p:spPr>
        <p:txBody>
          <a:bodyPr/>
          <a:lstStyle/>
          <a:p>
            <a:r>
              <a:rPr lang="en-US" altLang="en-US" dirty="0"/>
              <a:t>Food Sources: </a:t>
            </a:r>
          </a:p>
          <a:p>
            <a:pPr lvl="1"/>
            <a:r>
              <a:rPr lang="en-US" altLang="en-US" dirty="0"/>
              <a:t>Citrus fruits, strawberries, kiwi, </a:t>
            </a:r>
            <a:br>
              <a:rPr lang="en-US" altLang="en-US" dirty="0"/>
            </a:br>
            <a:r>
              <a:rPr lang="en-US" altLang="en-US" dirty="0"/>
              <a:t>broccoli, tomatoes, and potatoes.</a:t>
            </a:r>
          </a:p>
          <a:p>
            <a:r>
              <a:rPr lang="en-US" altLang="en-US" dirty="0"/>
              <a:t>Function in the Body:</a:t>
            </a:r>
          </a:p>
          <a:p>
            <a:pPr lvl="1"/>
            <a:r>
              <a:rPr lang="en-US" altLang="en-US" dirty="0"/>
              <a:t>Helps </a:t>
            </a:r>
            <a:r>
              <a:rPr lang="en-US" altLang="en-US" u="sng" dirty="0"/>
              <a:t>heal</a:t>
            </a:r>
            <a:r>
              <a:rPr lang="en-US" altLang="en-US" dirty="0"/>
              <a:t> wounds. </a:t>
            </a:r>
          </a:p>
          <a:p>
            <a:pPr lvl="1"/>
            <a:r>
              <a:rPr lang="en-US" altLang="en-US" dirty="0"/>
              <a:t>Helps </a:t>
            </a:r>
            <a:r>
              <a:rPr lang="en-US" altLang="en-US" u="sng" dirty="0"/>
              <a:t>maintain</a:t>
            </a:r>
            <a:r>
              <a:rPr lang="en-US" altLang="en-US" dirty="0"/>
              <a:t> healthy bones, </a:t>
            </a:r>
            <a:br>
              <a:rPr lang="en-US" altLang="en-US" dirty="0"/>
            </a:br>
            <a:r>
              <a:rPr lang="en-US" altLang="en-US" u="sng" dirty="0"/>
              <a:t>teeth</a:t>
            </a:r>
            <a:r>
              <a:rPr lang="en-US" altLang="en-US" dirty="0"/>
              <a:t>, and blood vessels. </a:t>
            </a:r>
          </a:p>
          <a:p>
            <a:pPr lvl="1"/>
            <a:r>
              <a:rPr lang="en-US" altLang="en-US" dirty="0"/>
              <a:t>Helps body fight </a:t>
            </a:r>
            <a:r>
              <a:rPr lang="en-US" altLang="en-US" u="sng" dirty="0"/>
              <a:t>infection</a:t>
            </a:r>
            <a:r>
              <a:rPr lang="en-US" altLang="en-US" dirty="0"/>
              <a:t>. </a:t>
            </a:r>
          </a:p>
        </p:txBody>
      </p:sp>
      <p:pic>
        <p:nvPicPr>
          <p:cNvPr id="12698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5086539"/>
            <a:ext cx="2514600" cy="1373188"/>
          </a:xfrm>
          <a:prstGeom prst="rect">
            <a:avLst/>
          </a:prstGeom>
          <a:noFill/>
          <a:extLst>
            <a:ext uri="{909E8E84-426E-40DD-AFC4-6F175D3DCCD1}">
              <a14:hiddenFill xmlns:a14="http://schemas.microsoft.com/office/drawing/2010/main">
                <a:solidFill>
                  <a:srgbClr val="FFFFFF"/>
                </a:solidFill>
              </a14:hiddenFill>
            </a:ext>
          </a:extLst>
        </p:spPr>
      </p:pic>
      <p:pic>
        <p:nvPicPr>
          <p:cNvPr id="126986"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1295400"/>
            <a:ext cx="142875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2698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1905000"/>
            <a:ext cx="1219200" cy="1098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81">
                                            <p:txEl>
                                              <p:pRg st="0" end="0"/>
                                            </p:txEl>
                                          </p:spTgt>
                                        </p:tgtEl>
                                        <p:attrNameLst>
                                          <p:attrName>style.visibility</p:attrName>
                                        </p:attrNameLst>
                                      </p:cBhvr>
                                      <p:to>
                                        <p:strVal val="visible"/>
                                      </p:to>
                                    </p:set>
                                    <p:animEffect transition="in" filter="wipe(left)">
                                      <p:cBhvr>
                                        <p:cTn id="7" dur="500"/>
                                        <p:tgtEl>
                                          <p:spTgt spid="12698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6981">
                                            <p:txEl>
                                              <p:pRg st="1" end="1"/>
                                            </p:txEl>
                                          </p:spTgt>
                                        </p:tgtEl>
                                        <p:attrNameLst>
                                          <p:attrName>style.visibility</p:attrName>
                                        </p:attrNameLst>
                                      </p:cBhvr>
                                      <p:to>
                                        <p:strVal val="visible"/>
                                      </p:to>
                                    </p:set>
                                    <p:animEffect transition="in" filter="wipe(left)">
                                      <p:cBhvr>
                                        <p:cTn id="10" dur="500"/>
                                        <p:tgtEl>
                                          <p:spTgt spid="126981">
                                            <p:txEl>
                                              <p:pRg st="1" end="1"/>
                                            </p:txEl>
                                          </p:spTgt>
                                        </p:tgtEl>
                                      </p:cBhvr>
                                    </p:animEffect>
                                  </p:childTnLst>
                                </p:cTn>
                              </p:par>
                            </p:childTnLst>
                          </p:cTn>
                        </p:par>
                        <p:par>
                          <p:cTn id="11" fill="hold">
                            <p:stCondLst>
                              <p:cond delay="500"/>
                            </p:stCondLst>
                            <p:childTnLst>
                              <p:par>
                                <p:cTn id="12" presetID="2" presetClass="entr" presetSubtype="3" fill="hold" nodeType="afterEffect">
                                  <p:stCondLst>
                                    <p:cond delay="0"/>
                                  </p:stCondLst>
                                  <p:childTnLst>
                                    <p:set>
                                      <p:cBhvr>
                                        <p:cTn id="13" dur="1" fill="hold">
                                          <p:stCondLst>
                                            <p:cond delay="0"/>
                                          </p:stCondLst>
                                        </p:cTn>
                                        <p:tgtEl>
                                          <p:spTgt spid="126986"/>
                                        </p:tgtEl>
                                        <p:attrNameLst>
                                          <p:attrName>style.visibility</p:attrName>
                                        </p:attrNameLst>
                                      </p:cBhvr>
                                      <p:to>
                                        <p:strVal val="visible"/>
                                      </p:to>
                                    </p:set>
                                    <p:anim calcmode="lin" valueType="num">
                                      <p:cBhvr additive="base">
                                        <p:cTn id="14" dur="500" fill="hold"/>
                                        <p:tgtEl>
                                          <p:spTgt spid="126986"/>
                                        </p:tgtEl>
                                        <p:attrNameLst>
                                          <p:attrName>ppt_x</p:attrName>
                                        </p:attrNameLst>
                                      </p:cBhvr>
                                      <p:tavLst>
                                        <p:tav tm="0">
                                          <p:val>
                                            <p:strVal val="1+#ppt_w/2"/>
                                          </p:val>
                                        </p:tav>
                                        <p:tav tm="100000">
                                          <p:val>
                                            <p:strVal val="#ppt_x"/>
                                          </p:val>
                                        </p:tav>
                                      </p:tavLst>
                                    </p:anim>
                                    <p:anim calcmode="lin" valueType="num">
                                      <p:cBhvr additive="base">
                                        <p:cTn id="15" dur="500" fill="hold"/>
                                        <p:tgtEl>
                                          <p:spTgt spid="126986"/>
                                        </p:tgtEl>
                                        <p:attrNameLst>
                                          <p:attrName>ppt_y</p:attrName>
                                        </p:attrNameLst>
                                      </p:cBhvr>
                                      <p:tavLst>
                                        <p:tav tm="0">
                                          <p:val>
                                            <p:strVal val="0-#ppt_h/2"/>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126989"/>
                                        </p:tgtEl>
                                        <p:attrNameLst>
                                          <p:attrName>style.visibility</p:attrName>
                                        </p:attrNameLst>
                                      </p:cBhvr>
                                      <p:to>
                                        <p:strVal val="visible"/>
                                      </p:to>
                                    </p:set>
                                    <p:anim calcmode="lin" valueType="num">
                                      <p:cBhvr additive="base">
                                        <p:cTn id="18" dur="500" fill="hold"/>
                                        <p:tgtEl>
                                          <p:spTgt spid="126989"/>
                                        </p:tgtEl>
                                        <p:attrNameLst>
                                          <p:attrName>ppt_x</p:attrName>
                                        </p:attrNameLst>
                                      </p:cBhvr>
                                      <p:tavLst>
                                        <p:tav tm="0">
                                          <p:val>
                                            <p:strVal val="0-#ppt_w/2"/>
                                          </p:val>
                                        </p:tav>
                                        <p:tav tm="100000">
                                          <p:val>
                                            <p:strVal val="#ppt_x"/>
                                          </p:val>
                                        </p:tav>
                                      </p:tavLst>
                                    </p:anim>
                                    <p:anim calcmode="lin" valueType="num">
                                      <p:cBhvr additive="base">
                                        <p:cTn id="19" dur="500" fill="hold"/>
                                        <p:tgtEl>
                                          <p:spTgt spid="126989"/>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126983"/>
                                        </p:tgtEl>
                                        <p:attrNameLst>
                                          <p:attrName>style.visibility</p:attrName>
                                        </p:attrNameLst>
                                      </p:cBhvr>
                                      <p:to>
                                        <p:strVal val="visible"/>
                                      </p:to>
                                    </p:set>
                                    <p:anim calcmode="lin" valueType="num">
                                      <p:cBhvr additive="base">
                                        <p:cTn id="22" dur="500" fill="hold"/>
                                        <p:tgtEl>
                                          <p:spTgt spid="126983"/>
                                        </p:tgtEl>
                                        <p:attrNameLst>
                                          <p:attrName>ppt_x</p:attrName>
                                        </p:attrNameLst>
                                      </p:cBhvr>
                                      <p:tavLst>
                                        <p:tav tm="0">
                                          <p:val>
                                            <p:strVal val="1+#ppt_w/2"/>
                                          </p:val>
                                        </p:tav>
                                        <p:tav tm="100000">
                                          <p:val>
                                            <p:strVal val="#ppt_x"/>
                                          </p:val>
                                        </p:tav>
                                      </p:tavLst>
                                    </p:anim>
                                    <p:anim calcmode="lin" valueType="num">
                                      <p:cBhvr additive="base">
                                        <p:cTn id="23" dur="500" fill="hold"/>
                                        <p:tgtEl>
                                          <p:spTgt spid="126983"/>
                                        </p:tgtEl>
                                        <p:attrNameLst>
                                          <p:attrName>ppt_y</p:attrName>
                                        </p:attrNameLst>
                                      </p:cBhvr>
                                      <p:tavLst>
                                        <p:tav tm="0">
                                          <p:val>
                                            <p:strVal val="#ppt_y"/>
                                          </p:val>
                                        </p:tav>
                                        <p:tav tm="100000">
                                          <p:val>
                                            <p:strVal val="#ppt_y"/>
                                          </p:val>
                                        </p:tav>
                                      </p:tavLst>
                                    </p:anim>
                                  </p:childTnLst>
                                </p:cTn>
                              </p:par>
                              <p:par>
                                <p:cTn id="24" presetID="2" presetClass="entr" presetSubtype="1" fill="hold" nodeType="withEffect">
                                  <p:stCondLst>
                                    <p:cond delay="0"/>
                                  </p:stCondLst>
                                  <p:childTnLst>
                                    <p:set>
                                      <p:cBhvr>
                                        <p:cTn id="25" dur="1" fill="hold">
                                          <p:stCondLst>
                                            <p:cond delay="0"/>
                                          </p:stCondLst>
                                        </p:cTn>
                                        <p:tgtEl>
                                          <p:spTgt spid="126987"/>
                                        </p:tgtEl>
                                        <p:attrNameLst>
                                          <p:attrName>style.visibility</p:attrName>
                                        </p:attrNameLst>
                                      </p:cBhvr>
                                      <p:to>
                                        <p:strVal val="visible"/>
                                      </p:to>
                                    </p:set>
                                    <p:anim calcmode="lin" valueType="num">
                                      <p:cBhvr additive="base">
                                        <p:cTn id="26" dur="500" fill="hold"/>
                                        <p:tgtEl>
                                          <p:spTgt spid="126987"/>
                                        </p:tgtEl>
                                        <p:attrNameLst>
                                          <p:attrName>ppt_x</p:attrName>
                                        </p:attrNameLst>
                                      </p:cBhvr>
                                      <p:tavLst>
                                        <p:tav tm="0">
                                          <p:val>
                                            <p:strVal val="#ppt_x"/>
                                          </p:val>
                                        </p:tav>
                                        <p:tav tm="100000">
                                          <p:val>
                                            <p:strVal val="#ppt_x"/>
                                          </p:val>
                                        </p:tav>
                                      </p:tavLst>
                                    </p:anim>
                                    <p:anim calcmode="lin" valueType="num">
                                      <p:cBhvr additive="base">
                                        <p:cTn id="27" dur="500" fill="hold"/>
                                        <p:tgtEl>
                                          <p:spTgt spid="126987"/>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6981">
                                            <p:txEl>
                                              <p:pRg st="2" end="2"/>
                                            </p:txEl>
                                          </p:spTgt>
                                        </p:tgtEl>
                                        <p:attrNameLst>
                                          <p:attrName>style.visibility</p:attrName>
                                        </p:attrNameLst>
                                      </p:cBhvr>
                                      <p:to>
                                        <p:strVal val="visible"/>
                                      </p:to>
                                    </p:set>
                                    <p:animEffect transition="in" filter="wipe(left)">
                                      <p:cBhvr>
                                        <p:cTn id="32" dur="500"/>
                                        <p:tgtEl>
                                          <p:spTgt spid="126981">
                                            <p:txEl>
                                              <p:pRg st="2" end="2"/>
                                            </p:txEl>
                                          </p:spTgt>
                                        </p:tgtEl>
                                      </p:cBhvr>
                                    </p:animEffect>
                                  </p:childTnLst>
                                </p:cTn>
                              </p:par>
                              <p:par>
                                <p:cTn id="33" presetID="2" presetClass="entr" presetSubtype="6" fill="hold" nodeType="withEffect">
                                  <p:stCondLst>
                                    <p:cond delay="0"/>
                                  </p:stCondLst>
                                  <p:childTnLst>
                                    <p:set>
                                      <p:cBhvr>
                                        <p:cTn id="34" dur="1" fill="hold">
                                          <p:stCondLst>
                                            <p:cond delay="0"/>
                                          </p:stCondLst>
                                        </p:cTn>
                                        <p:tgtEl>
                                          <p:spTgt spid="126982"/>
                                        </p:tgtEl>
                                        <p:attrNameLst>
                                          <p:attrName>style.visibility</p:attrName>
                                        </p:attrNameLst>
                                      </p:cBhvr>
                                      <p:to>
                                        <p:strVal val="visible"/>
                                      </p:to>
                                    </p:set>
                                    <p:anim calcmode="lin" valueType="num">
                                      <p:cBhvr additive="base">
                                        <p:cTn id="35" dur="500" fill="hold"/>
                                        <p:tgtEl>
                                          <p:spTgt spid="126982"/>
                                        </p:tgtEl>
                                        <p:attrNameLst>
                                          <p:attrName>ppt_x</p:attrName>
                                        </p:attrNameLst>
                                      </p:cBhvr>
                                      <p:tavLst>
                                        <p:tav tm="0">
                                          <p:val>
                                            <p:strVal val="1+#ppt_w/2"/>
                                          </p:val>
                                        </p:tav>
                                        <p:tav tm="100000">
                                          <p:val>
                                            <p:strVal val="#ppt_x"/>
                                          </p:val>
                                        </p:tav>
                                      </p:tavLst>
                                    </p:anim>
                                    <p:anim calcmode="lin" valueType="num">
                                      <p:cBhvr additive="base">
                                        <p:cTn id="36" dur="500" fill="hold"/>
                                        <p:tgtEl>
                                          <p:spTgt spid="126982"/>
                                        </p:tgtEl>
                                        <p:attrNameLst>
                                          <p:attrName>ppt_y</p:attrName>
                                        </p:attrNameLst>
                                      </p:cBhvr>
                                      <p:tavLst>
                                        <p:tav tm="0">
                                          <p:val>
                                            <p:strVal val="1+#ppt_h/2"/>
                                          </p:val>
                                        </p:tav>
                                        <p:tav tm="100000">
                                          <p:val>
                                            <p:strVal val="#ppt_y"/>
                                          </p:val>
                                        </p:tav>
                                      </p:tavLst>
                                    </p:anim>
                                  </p:childTnLst>
                                </p:cTn>
                              </p:par>
                              <p:par>
                                <p:cTn id="37" presetID="22" presetClass="entr" presetSubtype="8" fill="hold" grpId="0" nodeType="withEffect">
                                  <p:stCondLst>
                                    <p:cond delay="0"/>
                                  </p:stCondLst>
                                  <p:childTnLst>
                                    <p:set>
                                      <p:cBhvr>
                                        <p:cTn id="38" dur="1" fill="hold">
                                          <p:stCondLst>
                                            <p:cond delay="0"/>
                                          </p:stCondLst>
                                        </p:cTn>
                                        <p:tgtEl>
                                          <p:spTgt spid="126981">
                                            <p:txEl>
                                              <p:pRg st="3" end="3"/>
                                            </p:txEl>
                                          </p:spTgt>
                                        </p:tgtEl>
                                        <p:attrNameLst>
                                          <p:attrName>style.visibility</p:attrName>
                                        </p:attrNameLst>
                                      </p:cBhvr>
                                      <p:to>
                                        <p:strVal val="visible"/>
                                      </p:to>
                                    </p:set>
                                    <p:animEffect transition="in" filter="wipe(left)">
                                      <p:cBhvr>
                                        <p:cTn id="39" dur="500"/>
                                        <p:tgtEl>
                                          <p:spTgt spid="126981">
                                            <p:txEl>
                                              <p:pRg st="3" end="3"/>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26981">
                                            <p:txEl>
                                              <p:pRg st="4" end="4"/>
                                            </p:txEl>
                                          </p:spTgt>
                                        </p:tgtEl>
                                        <p:attrNameLst>
                                          <p:attrName>style.visibility</p:attrName>
                                        </p:attrNameLst>
                                      </p:cBhvr>
                                      <p:to>
                                        <p:strVal val="visible"/>
                                      </p:to>
                                    </p:set>
                                    <p:animEffect transition="in" filter="wipe(left)">
                                      <p:cBhvr>
                                        <p:cTn id="42" dur="500"/>
                                        <p:tgtEl>
                                          <p:spTgt spid="126981">
                                            <p:txEl>
                                              <p:pRg st="4" end="4"/>
                                            </p:txEl>
                                          </p:spTgt>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26981">
                                            <p:txEl>
                                              <p:pRg st="5" end="5"/>
                                            </p:txEl>
                                          </p:spTgt>
                                        </p:tgtEl>
                                        <p:attrNameLst>
                                          <p:attrName>style.visibility</p:attrName>
                                        </p:attrNameLst>
                                      </p:cBhvr>
                                      <p:to>
                                        <p:strVal val="visible"/>
                                      </p:to>
                                    </p:set>
                                    <p:animEffect transition="in" filter="wipe(left)">
                                      <p:cBhvr>
                                        <p:cTn id="45" dur="500"/>
                                        <p:tgtEl>
                                          <p:spTgt spid="1269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1" grpId="0" uiExpand="1"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43456CD2-5994-4F49-A288-D6D3541CDDB0}" type="slidenum">
              <a:rPr lang="en-US" altLang="en-US"/>
              <a:pPr/>
              <a:t>23</a:t>
            </a:fld>
            <a:endParaRPr lang="en-US" altLang="en-US"/>
          </a:p>
        </p:txBody>
      </p:sp>
      <p:sp>
        <p:nvSpPr>
          <p:cNvPr id="32770" name="AutoShape 2"/>
          <p:cNvSpPr>
            <a:spLocks noGrp="1" noChangeArrowheads="1"/>
          </p:cNvSpPr>
          <p:nvPr>
            <p:ph type="title"/>
          </p:nvPr>
        </p:nvSpPr>
        <p:spPr/>
        <p:txBody>
          <a:bodyPr/>
          <a:lstStyle/>
          <a:p>
            <a:r>
              <a:rPr lang="en-US" altLang="en-US"/>
              <a:t>Minerals</a:t>
            </a:r>
          </a:p>
        </p:txBody>
      </p:sp>
      <p:sp>
        <p:nvSpPr>
          <p:cNvPr id="32771" name="Rectangle 3"/>
          <p:cNvSpPr>
            <a:spLocks noGrp="1" noChangeArrowheads="1"/>
          </p:cNvSpPr>
          <p:nvPr>
            <p:ph type="body" idx="1"/>
          </p:nvPr>
        </p:nvSpPr>
        <p:spPr>
          <a:xfrm>
            <a:off x="1371600" y="2362200"/>
            <a:ext cx="7159625" cy="3690241"/>
          </a:xfrm>
        </p:spPr>
        <p:txBody>
          <a:bodyPr/>
          <a:lstStyle/>
          <a:p>
            <a:r>
              <a:rPr lang="en-US" altLang="en-US" dirty="0"/>
              <a:t>Food Sources:</a:t>
            </a:r>
          </a:p>
          <a:p>
            <a:pPr lvl="1"/>
            <a:r>
              <a:rPr lang="en-US" altLang="en-US" dirty="0"/>
              <a:t>Meats, beans, nuts, fruits, vegetables, dairy products, and grains.</a:t>
            </a:r>
          </a:p>
          <a:p>
            <a:r>
              <a:rPr lang="en-US" altLang="en-US" dirty="0"/>
              <a:t>Functions in the Body:</a:t>
            </a:r>
          </a:p>
          <a:p>
            <a:pPr lvl="1"/>
            <a:r>
              <a:rPr lang="en-US" altLang="en-US" dirty="0"/>
              <a:t>The body </a:t>
            </a:r>
            <a:r>
              <a:rPr lang="en-US" altLang="en-US" u="sng" dirty="0"/>
              <a:t>depend</a:t>
            </a:r>
            <a:r>
              <a:rPr lang="en-US" altLang="en-US" dirty="0"/>
              <a:t>s on minerals for practically </a:t>
            </a:r>
            <a:r>
              <a:rPr lang="en-US" altLang="en-US" u="sng" dirty="0"/>
              <a:t>every</a:t>
            </a:r>
            <a:r>
              <a:rPr lang="en-US" altLang="en-US" dirty="0"/>
              <a:t> process necessary for life.</a:t>
            </a:r>
          </a:p>
          <a:p>
            <a:pPr lvl="1"/>
            <a:r>
              <a:rPr lang="en-US" altLang="en-US" dirty="0"/>
              <a:t>Minerals actually </a:t>
            </a:r>
            <a:r>
              <a:rPr lang="en-US" altLang="en-US" u="sng" dirty="0"/>
              <a:t>become</a:t>
            </a:r>
            <a:r>
              <a:rPr lang="en-US" altLang="en-US" dirty="0"/>
              <a:t> part of the body.</a:t>
            </a:r>
          </a:p>
          <a:p>
            <a:pPr lvl="1"/>
            <a:r>
              <a:rPr lang="en-US" altLang="en-US" dirty="0"/>
              <a:t>The body requires </a:t>
            </a:r>
            <a:r>
              <a:rPr lang="en-US" altLang="en-US" u="sng" dirty="0"/>
              <a:t>16</a:t>
            </a:r>
            <a:r>
              <a:rPr lang="en-US" altLang="en-US" dirty="0"/>
              <a:t> minerals daily.</a:t>
            </a:r>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04800"/>
            <a:ext cx="2393950" cy="2422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wipe(left)">
                                      <p:cBhvr>
                                        <p:cTn id="10" dur="500"/>
                                        <p:tgtEl>
                                          <p:spTgt spid="32771">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2772"/>
                                        </p:tgtEl>
                                        <p:attrNameLst>
                                          <p:attrName>style.visibility</p:attrName>
                                        </p:attrNameLst>
                                      </p:cBhvr>
                                      <p:to>
                                        <p:strVal val="visible"/>
                                      </p:to>
                                    </p:set>
                                    <p:animEffect transition="in" filter="slide(fromBottom)">
                                      <p:cBhvr>
                                        <p:cTn id="13" dur="500"/>
                                        <p:tgtEl>
                                          <p:spTgt spid="3277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2771">
                                            <p:txEl>
                                              <p:pRg st="2" end="2"/>
                                            </p:txEl>
                                          </p:spTgt>
                                        </p:tgtEl>
                                        <p:attrNameLst>
                                          <p:attrName>style.visibility</p:attrName>
                                        </p:attrNameLst>
                                      </p:cBhvr>
                                      <p:to>
                                        <p:strVal val="visible"/>
                                      </p:to>
                                    </p:set>
                                    <p:animEffect transition="in" filter="wipe(left)">
                                      <p:cBhvr>
                                        <p:cTn id="18" dur="500"/>
                                        <p:tgtEl>
                                          <p:spTgt spid="32771">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2771">
                                            <p:txEl>
                                              <p:pRg st="3" end="3"/>
                                            </p:txEl>
                                          </p:spTgt>
                                        </p:tgtEl>
                                        <p:attrNameLst>
                                          <p:attrName>style.visibility</p:attrName>
                                        </p:attrNameLst>
                                      </p:cBhvr>
                                      <p:to>
                                        <p:strVal val="visible"/>
                                      </p:to>
                                    </p:set>
                                    <p:animEffect transition="in" filter="wipe(left)">
                                      <p:cBhvr>
                                        <p:cTn id="21" dur="500"/>
                                        <p:tgtEl>
                                          <p:spTgt spid="32771">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2771">
                                            <p:txEl>
                                              <p:pRg st="4" end="4"/>
                                            </p:txEl>
                                          </p:spTgt>
                                        </p:tgtEl>
                                        <p:attrNameLst>
                                          <p:attrName>style.visibility</p:attrName>
                                        </p:attrNameLst>
                                      </p:cBhvr>
                                      <p:to>
                                        <p:strVal val="visible"/>
                                      </p:to>
                                    </p:set>
                                    <p:animEffect transition="in" filter="wipe(left)">
                                      <p:cBhvr>
                                        <p:cTn id="24" dur="500"/>
                                        <p:tgtEl>
                                          <p:spTgt spid="32771">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animEffect transition="in" filter="wipe(left)">
                                      <p:cBhvr>
                                        <p:cTn id="27" dur="5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DAD927DA-D701-4BF2-9C4C-58D16BBB7C47}" type="slidenum">
              <a:rPr lang="en-US" altLang="en-US"/>
              <a:pPr/>
              <a:t>24</a:t>
            </a:fld>
            <a:endParaRPr lang="en-US" altLang="en-US"/>
          </a:p>
        </p:txBody>
      </p:sp>
      <p:pic>
        <p:nvPicPr>
          <p:cNvPr id="3379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600200"/>
            <a:ext cx="2082800" cy="3124200"/>
          </a:xfrm>
          <a:prstGeom prst="rect">
            <a:avLst/>
          </a:prstGeom>
          <a:noFill/>
          <a:extLst>
            <a:ext uri="{909E8E84-426E-40DD-AFC4-6F175D3DCCD1}">
              <a14:hiddenFill xmlns:a14="http://schemas.microsoft.com/office/drawing/2010/main">
                <a:solidFill>
                  <a:srgbClr val="FFFFFF"/>
                </a:solidFill>
              </a14:hiddenFill>
            </a:ext>
          </a:extLst>
        </p:spPr>
      </p:pic>
      <p:sp>
        <p:nvSpPr>
          <p:cNvPr id="33799" name="AutoShape 7"/>
          <p:cNvSpPr>
            <a:spLocks noGrp="1" noChangeArrowheads="1"/>
          </p:cNvSpPr>
          <p:nvPr>
            <p:ph type="title"/>
          </p:nvPr>
        </p:nvSpPr>
        <p:spPr/>
        <p:txBody>
          <a:bodyPr/>
          <a:lstStyle/>
          <a:p>
            <a:r>
              <a:rPr lang="en-US" altLang="en-US"/>
              <a:t>Minerals</a:t>
            </a:r>
          </a:p>
        </p:txBody>
      </p:sp>
      <p:sp>
        <p:nvSpPr>
          <p:cNvPr id="33800" name="Rectangle 8"/>
          <p:cNvSpPr>
            <a:spLocks noGrp="1" noChangeArrowheads="1"/>
          </p:cNvSpPr>
          <p:nvPr>
            <p:ph type="body" idx="1"/>
          </p:nvPr>
        </p:nvSpPr>
        <p:spPr>
          <a:xfrm>
            <a:off x="2057400" y="2362200"/>
            <a:ext cx="6324600" cy="4216400"/>
          </a:xfrm>
        </p:spPr>
        <p:txBody>
          <a:bodyPr/>
          <a:lstStyle/>
          <a:p>
            <a:pPr>
              <a:lnSpc>
                <a:spcPct val="90000"/>
              </a:lnSpc>
            </a:pPr>
            <a:r>
              <a:rPr lang="en-US" altLang="en-US" sz="2400" u="sng" dirty="0"/>
              <a:t>Calcium</a:t>
            </a:r>
          </a:p>
          <a:p>
            <a:pPr>
              <a:lnSpc>
                <a:spcPct val="90000"/>
              </a:lnSpc>
            </a:pPr>
            <a:r>
              <a:rPr lang="en-US" altLang="en-US" sz="2400" u="sng" dirty="0"/>
              <a:t>Phosphorus</a:t>
            </a:r>
          </a:p>
          <a:p>
            <a:pPr>
              <a:lnSpc>
                <a:spcPct val="90000"/>
              </a:lnSpc>
            </a:pPr>
            <a:r>
              <a:rPr lang="en-US" altLang="en-US" sz="2400" u="sng" dirty="0"/>
              <a:t>Magnesium</a:t>
            </a:r>
          </a:p>
          <a:p>
            <a:pPr>
              <a:lnSpc>
                <a:spcPct val="90000"/>
              </a:lnSpc>
            </a:pPr>
            <a:r>
              <a:rPr lang="en-US" altLang="en-US" sz="2400" u="sng" dirty="0"/>
              <a:t>Sodium</a:t>
            </a:r>
          </a:p>
          <a:p>
            <a:pPr>
              <a:lnSpc>
                <a:spcPct val="90000"/>
              </a:lnSpc>
            </a:pPr>
            <a:r>
              <a:rPr lang="en-US" altLang="en-US" sz="2400" u="sng" dirty="0"/>
              <a:t>Potassium</a:t>
            </a:r>
          </a:p>
          <a:p>
            <a:pPr>
              <a:lnSpc>
                <a:spcPct val="90000"/>
              </a:lnSpc>
            </a:pPr>
            <a:r>
              <a:rPr lang="en-US" altLang="en-US" sz="2400" u="sng" dirty="0"/>
              <a:t>Iron</a:t>
            </a:r>
          </a:p>
          <a:p>
            <a:pPr>
              <a:lnSpc>
                <a:spcPct val="90000"/>
              </a:lnSpc>
            </a:pPr>
            <a:r>
              <a:rPr lang="en-US" altLang="en-US" sz="2400" dirty="0"/>
              <a:t>Others include: </a:t>
            </a:r>
          </a:p>
          <a:p>
            <a:pPr lvl="1">
              <a:lnSpc>
                <a:spcPct val="90000"/>
              </a:lnSpc>
            </a:pPr>
            <a:r>
              <a:rPr lang="en-US" altLang="en-US" sz="2000" dirty="0"/>
              <a:t>Iodine, Zinc, Copper, Sulfur, Chloride, etc.</a:t>
            </a:r>
          </a:p>
          <a:p>
            <a:pPr lvl="1">
              <a:lnSpc>
                <a:spcPct val="90000"/>
              </a:lnSpc>
            </a:pPr>
            <a:endParaRPr lang="en-US" altLang="en-US" sz="2000" dirty="0"/>
          </a:p>
          <a:p>
            <a:pPr lvl="1">
              <a:lnSpc>
                <a:spcPct val="90000"/>
              </a:lnSpc>
            </a:pPr>
            <a:endParaRPr lang="en-US" altLang="en-US"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33798"/>
                                        </p:tgtEl>
                                        <p:attrNameLst>
                                          <p:attrName>style.visibility</p:attrName>
                                        </p:attrNameLst>
                                      </p:cBhvr>
                                      <p:to>
                                        <p:strVal val="visible"/>
                                      </p:to>
                                    </p:set>
                                    <p:animEffect transition="in" filter="dissolve">
                                      <p:cBhvr>
                                        <p:cTn id="7" dur="500"/>
                                        <p:tgtEl>
                                          <p:spTgt spid="337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800">
                                            <p:txEl>
                                              <p:pRg st="0" end="0"/>
                                            </p:txEl>
                                          </p:spTgt>
                                        </p:tgtEl>
                                        <p:attrNameLst>
                                          <p:attrName>style.visibility</p:attrName>
                                        </p:attrNameLst>
                                      </p:cBhvr>
                                      <p:to>
                                        <p:strVal val="visible"/>
                                      </p:to>
                                    </p:set>
                                    <p:animEffect transition="in" filter="wipe(left)">
                                      <p:cBhvr>
                                        <p:cTn id="12" dur="500"/>
                                        <p:tgtEl>
                                          <p:spTgt spid="3380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800">
                                            <p:txEl>
                                              <p:pRg st="1" end="1"/>
                                            </p:txEl>
                                          </p:spTgt>
                                        </p:tgtEl>
                                        <p:attrNameLst>
                                          <p:attrName>style.visibility</p:attrName>
                                        </p:attrNameLst>
                                      </p:cBhvr>
                                      <p:to>
                                        <p:strVal val="visible"/>
                                      </p:to>
                                    </p:set>
                                    <p:animEffect transition="in" filter="wipe(left)">
                                      <p:cBhvr>
                                        <p:cTn id="17" dur="500"/>
                                        <p:tgtEl>
                                          <p:spTgt spid="3380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800">
                                            <p:txEl>
                                              <p:pRg st="2" end="2"/>
                                            </p:txEl>
                                          </p:spTgt>
                                        </p:tgtEl>
                                        <p:attrNameLst>
                                          <p:attrName>style.visibility</p:attrName>
                                        </p:attrNameLst>
                                      </p:cBhvr>
                                      <p:to>
                                        <p:strVal val="visible"/>
                                      </p:to>
                                    </p:set>
                                    <p:animEffect transition="in" filter="wipe(left)">
                                      <p:cBhvr>
                                        <p:cTn id="22" dur="500"/>
                                        <p:tgtEl>
                                          <p:spTgt spid="3380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800">
                                            <p:txEl>
                                              <p:pRg st="3" end="3"/>
                                            </p:txEl>
                                          </p:spTgt>
                                        </p:tgtEl>
                                        <p:attrNameLst>
                                          <p:attrName>style.visibility</p:attrName>
                                        </p:attrNameLst>
                                      </p:cBhvr>
                                      <p:to>
                                        <p:strVal val="visible"/>
                                      </p:to>
                                    </p:set>
                                    <p:animEffect transition="in" filter="wipe(left)">
                                      <p:cBhvr>
                                        <p:cTn id="27" dur="500"/>
                                        <p:tgtEl>
                                          <p:spTgt spid="3380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3800">
                                            <p:txEl>
                                              <p:pRg st="4" end="4"/>
                                            </p:txEl>
                                          </p:spTgt>
                                        </p:tgtEl>
                                        <p:attrNameLst>
                                          <p:attrName>style.visibility</p:attrName>
                                        </p:attrNameLst>
                                      </p:cBhvr>
                                      <p:to>
                                        <p:strVal val="visible"/>
                                      </p:to>
                                    </p:set>
                                    <p:animEffect transition="in" filter="wipe(left)">
                                      <p:cBhvr>
                                        <p:cTn id="32" dur="500"/>
                                        <p:tgtEl>
                                          <p:spTgt spid="3380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3800">
                                            <p:txEl>
                                              <p:pRg st="5" end="5"/>
                                            </p:txEl>
                                          </p:spTgt>
                                        </p:tgtEl>
                                        <p:attrNameLst>
                                          <p:attrName>style.visibility</p:attrName>
                                        </p:attrNameLst>
                                      </p:cBhvr>
                                      <p:to>
                                        <p:strVal val="visible"/>
                                      </p:to>
                                    </p:set>
                                    <p:animEffect transition="in" filter="wipe(left)">
                                      <p:cBhvr>
                                        <p:cTn id="37" dur="500"/>
                                        <p:tgtEl>
                                          <p:spTgt spid="3380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800">
                                            <p:txEl>
                                              <p:pRg st="6" end="6"/>
                                            </p:txEl>
                                          </p:spTgt>
                                        </p:tgtEl>
                                        <p:attrNameLst>
                                          <p:attrName>style.visibility</p:attrName>
                                        </p:attrNameLst>
                                      </p:cBhvr>
                                      <p:to>
                                        <p:strVal val="visible"/>
                                      </p:to>
                                    </p:set>
                                    <p:animEffect transition="in" filter="wipe(left)">
                                      <p:cBhvr>
                                        <p:cTn id="42" dur="500"/>
                                        <p:tgtEl>
                                          <p:spTgt spid="33800">
                                            <p:txEl>
                                              <p:pRg st="6" end="6"/>
                                            </p:txEl>
                                          </p:spTgt>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3800">
                                            <p:txEl>
                                              <p:pRg st="7" end="7"/>
                                            </p:txEl>
                                          </p:spTgt>
                                        </p:tgtEl>
                                        <p:attrNameLst>
                                          <p:attrName>style.visibility</p:attrName>
                                        </p:attrNameLst>
                                      </p:cBhvr>
                                      <p:to>
                                        <p:strVal val="visible"/>
                                      </p:to>
                                    </p:set>
                                    <p:animEffect transition="in" filter="wipe(left)">
                                      <p:cBhvr>
                                        <p:cTn id="45" dur="500"/>
                                        <p:tgtEl>
                                          <p:spTgt spid="338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uiExpand="1"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8" name="Slide Number Placeholder 5"/>
          <p:cNvSpPr>
            <a:spLocks noGrp="1"/>
          </p:cNvSpPr>
          <p:nvPr>
            <p:ph type="sldNum" sz="quarter" idx="12"/>
          </p:nvPr>
        </p:nvSpPr>
        <p:spPr/>
        <p:txBody>
          <a:bodyPr/>
          <a:lstStyle/>
          <a:p>
            <a:fld id="{00309FD1-2037-4FE0-92E9-52693CE3CF01}" type="slidenum">
              <a:rPr lang="en-US" altLang="en-US"/>
              <a:pPr/>
              <a:t>25</a:t>
            </a:fld>
            <a:endParaRPr lang="en-US" altLang="en-US"/>
          </a:p>
        </p:txBody>
      </p:sp>
      <p:sp>
        <p:nvSpPr>
          <p:cNvPr id="212994" name="AutoShape 2"/>
          <p:cNvSpPr>
            <a:spLocks noGrp="1" noChangeArrowheads="1"/>
          </p:cNvSpPr>
          <p:nvPr>
            <p:ph type="title"/>
          </p:nvPr>
        </p:nvSpPr>
        <p:spPr>
          <a:xfrm>
            <a:off x="1066800" y="914400"/>
            <a:ext cx="7848600" cy="990600"/>
          </a:xfrm>
        </p:spPr>
        <p:txBody>
          <a:bodyPr/>
          <a:lstStyle/>
          <a:p>
            <a:r>
              <a:rPr lang="en-US" altLang="en-US"/>
              <a:t>Calcium &amp; Phosphorus</a:t>
            </a:r>
          </a:p>
        </p:txBody>
      </p:sp>
      <p:sp>
        <p:nvSpPr>
          <p:cNvPr id="212995" name="Rectangle 3"/>
          <p:cNvSpPr>
            <a:spLocks noGrp="1" noChangeArrowheads="1"/>
          </p:cNvSpPr>
          <p:nvPr>
            <p:ph type="body" idx="1"/>
          </p:nvPr>
        </p:nvSpPr>
        <p:spPr>
          <a:xfrm>
            <a:off x="1371600" y="2125663"/>
            <a:ext cx="7159625" cy="4548938"/>
          </a:xfrm>
        </p:spPr>
        <p:txBody>
          <a:bodyPr/>
          <a:lstStyle/>
          <a:p>
            <a:pPr>
              <a:lnSpc>
                <a:spcPct val="90000"/>
              </a:lnSpc>
            </a:pPr>
            <a:r>
              <a:rPr lang="en-US" altLang="en-US" dirty="0"/>
              <a:t>Food Sources: </a:t>
            </a:r>
          </a:p>
          <a:p>
            <a:pPr lvl="1">
              <a:lnSpc>
                <a:spcPct val="90000"/>
              </a:lnSpc>
            </a:pPr>
            <a:r>
              <a:rPr lang="en-US" altLang="en-US" dirty="0"/>
              <a:t>Dairy Products: milk, cheese, ice cream, green leafy vegetables, canned sardines and other processed fish eaten with bones.</a:t>
            </a:r>
          </a:p>
          <a:p>
            <a:pPr>
              <a:lnSpc>
                <a:spcPct val="90000"/>
              </a:lnSpc>
            </a:pPr>
            <a:r>
              <a:rPr lang="en-US" altLang="en-US" dirty="0"/>
              <a:t>Function in the Body:</a:t>
            </a:r>
          </a:p>
          <a:p>
            <a:pPr lvl="1">
              <a:lnSpc>
                <a:spcPct val="90000"/>
              </a:lnSpc>
            </a:pPr>
            <a:r>
              <a:rPr lang="en-US" altLang="en-US" dirty="0"/>
              <a:t>Helps </a:t>
            </a:r>
            <a:r>
              <a:rPr lang="en-US" altLang="en-US" u="sng" dirty="0"/>
              <a:t>build</a:t>
            </a:r>
            <a:r>
              <a:rPr lang="en-US" altLang="en-US" dirty="0"/>
              <a:t> and maintain healthy </a:t>
            </a:r>
            <a:r>
              <a:rPr lang="en-US" altLang="en-US" u="sng" dirty="0"/>
              <a:t>bones</a:t>
            </a:r>
            <a:r>
              <a:rPr lang="en-US" altLang="en-US" dirty="0"/>
              <a:t> and </a:t>
            </a:r>
            <a:r>
              <a:rPr lang="en-US" altLang="en-US" u="sng" dirty="0"/>
              <a:t>teeth.</a:t>
            </a:r>
          </a:p>
          <a:p>
            <a:pPr lvl="1">
              <a:lnSpc>
                <a:spcPct val="90000"/>
              </a:lnSpc>
            </a:pPr>
            <a:r>
              <a:rPr lang="en-US" altLang="en-US" dirty="0"/>
              <a:t>Helps </a:t>
            </a:r>
            <a:r>
              <a:rPr lang="en-US" altLang="en-US" u="sng" dirty="0"/>
              <a:t>heart</a:t>
            </a:r>
            <a:r>
              <a:rPr lang="en-US" altLang="en-US" dirty="0"/>
              <a:t>, </a:t>
            </a:r>
            <a:r>
              <a:rPr lang="en-US" altLang="en-US" u="sng" dirty="0"/>
              <a:t>nerves</a:t>
            </a:r>
            <a:r>
              <a:rPr lang="en-US" altLang="en-US" dirty="0"/>
              <a:t>, and muscles work properly.</a:t>
            </a:r>
          </a:p>
          <a:p>
            <a:pPr>
              <a:lnSpc>
                <a:spcPct val="90000"/>
              </a:lnSpc>
            </a:pPr>
            <a:r>
              <a:rPr lang="en-US" altLang="en-US" dirty="0"/>
              <a:t>Deficiency (</a:t>
            </a:r>
            <a:r>
              <a:rPr lang="en-US" altLang="en-US" u="sng" dirty="0"/>
              <a:t>lack</a:t>
            </a:r>
            <a:r>
              <a:rPr lang="en-US" altLang="en-US" dirty="0"/>
              <a:t>) of calcium &amp; phosphorus leads to osteoporosis.</a:t>
            </a:r>
          </a:p>
        </p:txBody>
      </p:sp>
      <p:pic>
        <p:nvPicPr>
          <p:cNvPr id="21299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5875" y="5181600"/>
            <a:ext cx="1127125"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29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5750" y="609600"/>
            <a:ext cx="2279650" cy="184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212998"/>
                                        </p:tgtEl>
                                        <p:attrNameLst>
                                          <p:attrName>style.visibility</p:attrName>
                                        </p:attrNameLst>
                                      </p:cBhvr>
                                      <p:to>
                                        <p:strVal val="visible"/>
                                      </p:to>
                                    </p:set>
                                    <p:animEffect transition="in" filter="slide(fromBottom)">
                                      <p:cBhvr>
                                        <p:cTn id="7" dur="500"/>
                                        <p:tgtEl>
                                          <p:spTgt spid="2129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2995">
                                            <p:txEl>
                                              <p:pRg st="0" end="0"/>
                                            </p:txEl>
                                          </p:spTgt>
                                        </p:tgtEl>
                                        <p:attrNameLst>
                                          <p:attrName>style.visibility</p:attrName>
                                        </p:attrNameLst>
                                      </p:cBhvr>
                                      <p:to>
                                        <p:strVal val="visible"/>
                                      </p:to>
                                    </p:set>
                                    <p:animEffect transition="in" filter="wipe(left)">
                                      <p:cBhvr>
                                        <p:cTn id="12" dur="500"/>
                                        <p:tgtEl>
                                          <p:spTgt spid="212995">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12995">
                                            <p:txEl>
                                              <p:pRg st="1" end="1"/>
                                            </p:txEl>
                                          </p:spTgt>
                                        </p:tgtEl>
                                        <p:attrNameLst>
                                          <p:attrName>style.visibility</p:attrName>
                                        </p:attrNameLst>
                                      </p:cBhvr>
                                      <p:to>
                                        <p:strVal val="visible"/>
                                      </p:to>
                                    </p:set>
                                    <p:animEffect transition="in" filter="wipe(left)">
                                      <p:cBhvr>
                                        <p:cTn id="15" dur="500"/>
                                        <p:tgtEl>
                                          <p:spTgt spid="21299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12995">
                                            <p:txEl>
                                              <p:pRg st="2" end="2"/>
                                            </p:txEl>
                                          </p:spTgt>
                                        </p:tgtEl>
                                        <p:attrNameLst>
                                          <p:attrName>style.visibility</p:attrName>
                                        </p:attrNameLst>
                                      </p:cBhvr>
                                      <p:to>
                                        <p:strVal val="visible"/>
                                      </p:to>
                                    </p:set>
                                    <p:animEffect transition="in" filter="wipe(left)">
                                      <p:cBhvr>
                                        <p:cTn id="20" dur="500"/>
                                        <p:tgtEl>
                                          <p:spTgt spid="212995">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12995">
                                            <p:txEl>
                                              <p:pRg st="3" end="3"/>
                                            </p:txEl>
                                          </p:spTgt>
                                        </p:tgtEl>
                                        <p:attrNameLst>
                                          <p:attrName>style.visibility</p:attrName>
                                        </p:attrNameLst>
                                      </p:cBhvr>
                                      <p:to>
                                        <p:strVal val="visible"/>
                                      </p:to>
                                    </p:set>
                                    <p:animEffect transition="in" filter="wipe(left)">
                                      <p:cBhvr>
                                        <p:cTn id="23" dur="500"/>
                                        <p:tgtEl>
                                          <p:spTgt spid="212995">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12995">
                                            <p:txEl>
                                              <p:pRg st="4" end="4"/>
                                            </p:txEl>
                                          </p:spTgt>
                                        </p:tgtEl>
                                        <p:attrNameLst>
                                          <p:attrName>style.visibility</p:attrName>
                                        </p:attrNameLst>
                                      </p:cBhvr>
                                      <p:to>
                                        <p:strVal val="visible"/>
                                      </p:to>
                                    </p:set>
                                    <p:animEffect transition="in" filter="wipe(left)">
                                      <p:cBhvr>
                                        <p:cTn id="26" dur="500"/>
                                        <p:tgtEl>
                                          <p:spTgt spid="212995">
                                            <p:txEl>
                                              <p:pRg st="4" end="4"/>
                                            </p:txEl>
                                          </p:spTgt>
                                        </p:tgtEl>
                                      </p:cBhvr>
                                    </p:animEffect>
                                  </p:childTnLst>
                                </p:cTn>
                              </p:par>
                              <p:par>
                                <p:cTn id="27" presetID="12" presetClass="entr" presetSubtype="1" fill="hold" nodeType="withEffect">
                                  <p:stCondLst>
                                    <p:cond delay="0"/>
                                  </p:stCondLst>
                                  <p:childTnLst>
                                    <p:set>
                                      <p:cBhvr>
                                        <p:cTn id="28" dur="1" fill="hold">
                                          <p:stCondLst>
                                            <p:cond delay="0"/>
                                          </p:stCondLst>
                                        </p:cTn>
                                        <p:tgtEl>
                                          <p:spTgt spid="212997"/>
                                        </p:tgtEl>
                                        <p:attrNameLst>
                                          <p:attrName>style.visibility</p:attrName>
                                        </p:attrNameLst>
                                      </p:cBhvr>
                                      <p:to>
                                        <p:strVal val="visible"/>
                                      </p:to>
                                    </p:set>
                                    <p:animEffect transition="in" filter="slide(fromTop)">
                                      <p:cBhvr>
                                        <p:cTn id="29" dur="500"/>
                                        <p:tgtEl>
                                          <p:spTgt spid="21299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12995">
                                            <p:txEl>
                                              <p:pRg st="5" end="5"/>
                                            </p:txEl>
                                          </p:spTgt>
                                        </p:tgtEl>
                                        <p:attrNameLst>
                                          <p:attrName>style.visibility</p:attrName>
                                        </p:attrNameLst>
                                      </p:cBhvr>
                                      <p:to>
                                        <p:strVal val="visible"/>
                                      </p:to>
                                    </p:set>
                                    <p:animEffect transition="in" filter="wipe(left)">
                                      <p:cBhvr>
                                        <p:cTn id="34" dur="500"/>
                                        <p:tgtEl>
                                          <p:spTgt spid="2129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uiExpand="1" build="p" autoUpdateAnimBg="0" advAuto="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20" name="Slide Number Placeholder 5"/>
          <p:cNvSpPr>
            <a:spLocks noGrp="1"/>
          </p:cNvSpPr>
          <p:nvPr>
            <p:ph type="sldNum" sz="quarter" idx="12"/>
          </p:nvPr>
        </p:nvSpPr>
        <p:spPr/>
        <p:txBody>
          <a:bodyPr/>
          <a:lstStyle/>
          <a:p>
            <a:fld id="{A2FDD7E6-7CE3-4E11-90FC-993D4A9E41CE}" type="slidenum">
              <a:rPr lang="en-US" altLang="en-US"/>
              <a:pPr/>
              <a:t>26</a:t>
            </a:fld>
            <a:endParaRPr lang="en-US" altLang="en-US"/>
          </a:p>
        </p:txBody>
      </p:sp>
      <p:sp>
        <p:nvSpPr>
          <p:cNvPr id="214018" name="AutoShape 2"/>
          <p:cNvSpPr>
            <a:spLocks noGrp="1" noChangeArrowheads="1"/>
          </p:cNvSpPr>
          <p:nvPr>
            <p:ph type="title"/>
          </p:nvPr>
        </p:nvSpPr>
        <p:spPr>
          <a:xfrm>
            <a:off x="1447800" y="762000"/>
            <a:ext cx="7848600" cy="1066800"/>
          </a:xfrm>
        </p:spPr>
        <p:txBody>
          <a:bodyPr/>
          <a:lstStyle/>
          <a:p>
            <a:r>
              <a:rPr lang="en-US" altLang="en-US"/>
              <a:t>Iron</a:t>
            </a:r>
          </a:p>
        </p:txBody>
      </p:sp>
      <p:sp>
        <p:nvSpPr>
          <p:cNvPr id="214019" name="Rectangle 3"/>
          <p:cNvSpPr>
            <a:spLocks noGrp="1" noChangeArrowheads="1"/>
          </p:cNvSpPr>
          <p:nvPr>
            <p:ph type="body" idx="1"/>
          </p:nvPr>
        </p:nvSpPr>
        <p:spPr>
          <a:xfrm>
            <a:off x="1371600" y="2778125"/>
            <a:ext cx="7159625" cy="2936875"/>
          </a:xfrm>
        </p:spPr>
        <p:txBody>
          <a:bodyPr/>
          <a:lstStyle/>
          <a:p>
            <a:pPr>
              <a:lnSpc>
                <a:spcPct val="90000"/>
              </a:lnSpc>
            </a:pPr>
            <a:r>
              <a:rPr lang="en-US" altLang="en-US" sz="2400" dirty="0"/>
              <a:t>Food sources</a:t>
            </a:r>
          </a:p>
          <a:p>
            <a:pPr lvl="1">
              <a:lnSpc>
                <a:spcPct val="90000"/>
              </a:lnSpc>
            </a:pPr>
            <a:r>
              <a:rPr lang="en-US" altLang="en-US" sz="2000" dirty="0"/>
              <a:t>Liver, kidney, heart, meat, egg yolk, dried beans and peas, spinach, dried fruit, whole-grain &amp; enriched breads &amp; cereals, nuts.</a:t>
            </a:r>
          </a:p>
          <a:p>
            <a:pPr>
              <a:lnSpc>
                <a:spcPct val="90000"/>
              </a:lnSpc>
            </a:pPr>
            <a:r>
              <a:rPr lang="en-US" altLang="en-US" sz="2400" dirty="0"/>
              <a:t>Function in the Body:</a:t>
            </a:r>
          </a:p>
          <a:p>
            <a:pPr lvl="1">
              <a:lnSpc>
                <a:spcPct val="90000"/>
              </a:lnSpc>
            </a:pPr>
            <a:r>
              <a:rPr lang="en-US" altLang="en-US" sz="2000" dirty="0"/>
              <a:t>Helps make </a:t>
            </a:r>
            <a:r>
              <a:rPr lang="en-US" altLang="en-US" sz="2000" u="sng" dirty="0" smtClean="0"/>
              <a:t>hemoglobin</a:t>
            </a:r>
            <a:r>
              <a:rPr lang="en-US" altLang="en-US" sz="2000" dirty="0" smtClean="0"/>
              <a:t> </a:t>
            </a:r>
            <a:r>
              <a:rPr lang="en-US" altLang="en-US" sz="2000" dirty="0"/>
              <a:t>in red blood cells.</a:t>
            </a:r>
          </a:p>
          <a:p>
            <a:pPr lvl="1">
              <a:lnSpc>
                <a:spcPct val="90000"/>
              </a:lnSpc>
            </a:pPr>
            <a:r>
              <a:rPr lang="en-US" altLang="en-US" sz="2000" dirty="0"/>
              <a:t>Helps cells used</a:t>
            </a:r>
            <a:r>
              <a:rPr lang="en-US" altLang="en-US" sz="2000" u="sng" dirty="0"/>
              <a:t> oxygen</a:t>
            </a:r>
            <a:r>
              <a:rPr lang="en-US" altLang="en-US" sz="2000" dirty="0"/>
              <a:t>.</a:t>
            </a:r>
          </a:p>
          <a:p>
            <a:pPr>
              <a:lnSpc>
                <a:spcPct val="90000"/>
              </a:lnSpc>
            </a:pPr>
            <a:r>
              <a:rPr lang="en-US" altLang="en-US" sz="2400" dirty="0"/>
              <a:t>Deficiency (lack) of iron leads to </a:t>
            </a:r>
            <a:r>
              <a:rPr lang="en-US" altLang="en-US" sz="2400" u="sng" dirty="0" smtClean="0"/>
              <a:t>anemia</a:t>
            </a:r>
            <a:r>
              <a:rPr lang="en-US" altLang="en-US" sz="2400" dirty="0"/>
              <a:t>.</a:t>
            </a:r>
          </a:p>
        </p:txBody>
      </p:sp>
      <p:pic>
        <p:nvPicPr>
          <p:cNvPr id="2140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5475" y="990600"/>
            <a:ext cx="1863725" cy="2209800"/>
          </a:xfrm>
          <a:prstGeom prst="rect">
            <a:avLst/>
          </a:prstGeom>
          <a:noFill/>
          <a:extLst>
            <a:ext uri="{909E8E84-426E-40DD-AFC4-6F175D3DCCD1}">
              <a14:hiddenFill xmlns:a14="http://schemas.microsoft.com/office/drawing/2010/main">
                <a:solidFill>
                  <a:srgbClr val="FFFFFF"/>
                </a:solidFill>
              </a14:hiddenFill>
            </a:ext>
          </a:extLst>
        </p:spPr>
      </p:pic>
      <p:grpSp>
        <p:nvGrpSpPr>
          <p:cNvPr id="214021" name="Group 5"/>
          <p:cNvGrpSpPr>
            <a:grpSpLocks/>
          </p:cNvGrpSpPr>
          <p:nvPr/>
        </p:nvGrpSpPr>
        <p:grpSpPr bwMode="auto">
          <a:xfrm>
            <a:off x="6705600" y="5334000"/>
            <a:ext cx="2200275" cy="1371600"/>
            <a:chOff x="3072" y="2448"/>
            <a:chExt cx="2298" cy="1516"/>
          </a:xfrm>
        </p:grpSpPr>
        <p:sp>
          <p:nvSpPr>
            <p:cNvPr id="214022" name="Freeform 6"/>
            <p:cNvSpPr>
              <a:spLocks/>
            </p:cNvSpPr>
            <p:nvPr/>
          </p:nvSpPr>
          <p:spPr bwMode="auto">
            <a:xfrm>
              <a:off x="3072" y="2448"/>
              <a:ext cx="2298" cy="1516"/>
            </a:xfrm>
            <a:custGeom>
              <a:avLst/>
              <a:gdLst>
                <a:gd name="T0" fmla="*/ 35 w 1361"/>
                <a:gd name="T1" fmla="*/ 544 h 898"/>
                <a:gd name="T2" fmla="*/ 115 w 1361"/>
                <a:gd name="T3" fmla="*/ 559 h 898"/>
                <a:gd name="T4" fmla="*/ 160 w 1361"/>
                <a:gd name="T5" fmla="*/ 534 h 898"/>
                <a:gd name="T6" fmla="*/ 235 w 1361"/>
                <a:gd name="T7" fmla="*/ 394 h 898"/>
                <a:gd name="T8" fmla="*/ 269 w 1361"/>
                <a:gd name="T9" fmla="*/ 424 h 898"/>
                <a:gd name="T10" fmla="*/ 309 w 1361"/>
                <a:gd name="T11" fmla="*/ 439 h 898"/>
                <a:gd name="T12" fmla="*/ 379 w 1361"/>
                <a:gd name="T13" fmla="*/ 334 h 898"/>
                <a:gd name="T14" fmla="*/ 409 w 1361"/>
                <a:gd name="T15" fmla="*/ 359 h 898"/>
                <a:gd name="T16" fmla="*/ 444 w 1361"/>
                <a:gd name="T17" fmla="*/ 369 h 898"/>
                <a:gd name="T18" fmla="*/ 454 w 1361"/>
                <a:gd name="T19" fmla="*/ 329 h 898"/>
                <a:gd name="T20" fmla="*/ 534 w 1361"/>
                <a:gd name="T21" fmla="*/ 324 h 898"/>
                <a:gd name="T22" fmla="*/ 593 w 1361"/>
                <a:gd name="T23" fmla="*/ 374 h 898"/>
                <a:gd name="T24" fmla="*/ 618 w 1361"/>
                <a:gd name="T25" fmla="*/ 319 h 898"/>
                <a:gd name="T26" fmla="*/ 653 w 1361"/>
                <a:gd name="T27" fmla="*/ 274 h 898"/>
                <a:gd name="T28" fmla="*/ 718 w 1361"/>
                <a:gd name="T29" fmla="*/ 289 h 898"/>
                <a:gd name="T30" fmla="*/ 783 w 1361"/>
                <a:gd name="T31" fmla="*/ 230 h 898"/>
                <a:gd name="T32" fmla="*/ 828 w 1361"/>
                <a:gd name="T33" fmla="*/ 190 h 898"/>
                <a:gd name="T34" fmla="*/ 892 w 1361"/>
                <a:gd name="T35" fmla="*/ 65 h 898"/>
                <a:gd name="T36" fmla="*/ 937 w 1361"/>
                <a:gd name="T37" fmla="*/ 80 h 898"/>
                <a:gd name="T38" fmla="*/ 982 w 1361"/>
                <a:gd name="T39" fmla="*/ 30 h 898"/>
                <a:gd name="T40" fmla="*/ 1017 w 1361"/>
                <a:gd name="T41" fmla="*/ 60 h 898"/>
                <a:gd name="T42" fmla="*/ 1042 w 1361"/>
                <a:gd name="T43" fmla="*/ 25 h 898"/>
                <a:gd name="T44" fmla="*/ 1147 w 1361"/>
                <a:gd name="T45" fmla="*/ 35 h 898"/>
                <a:gd name="T46" fmla="*/ 1161 w 1361"/>
                <a:gd name="T47" fmla="*/ 70 h 898"/>
                <a:gd name="T48" fmla="*/ 1286 w 1361"/>
                <a:gd name="T49" fmla="*/ 45 h 898"/>
                <a:gd name="T50" fmla="*/ 1336 w 1361"/>
                <a:gd name="T51" fmla="*/ 100 h 898"/>
                <a:gd name="T52" fmla="*/ 1316 w 1361"/>
                <a:gd name="T53" fmla="*/ 135 h 898"/>
                <a:gd name="T54" fmla="*/ 1361 w 1361"/>
                <a:gd name="T55" fmla="*/ 180 h 898"/>
                <a:gd name="T56" fmla="*/ 1316 w 1361"/>
                <a:gd name="T57" fmla="*/ 225 h 898"/>
                <a:gd name="T58" fmla="*/ 1321 w 1361"/>
                <a:gd name="T59" fmla="*/ 309 h 898"/>
                <a:gd name="T60" fmla="*/ 1271 w 1361"/>
                <a:gd name="T61" fmla="*/ 359 h 898"/>
                <a:gd name="T62" fmla="*/ 1196 w 1361"/>
                <a:gd name="T63" fmla="*/ 379 h 898"/>
                <a:gd name="T64" fmla="*/ 1186 w 1361"/>
                <a:gd name="T65" fmla="*/ 399 h 898"/>
                <a:gd name="T66" fmla="*/ 1216 w 1361"/>
                <a:gd name="T67" fmla="*/ 514 h 898"/>
                <a:gd name="T68" fmla="*/ 1176 w 1361"/>
                <a:gd name="T69" fmla="*/ 539 h 898"/>
                <a:gd name="T70" fmla="*/ 1102 w 1361"/>
                <a:gd name="T71" fmla="*/ 529 h 898"/>
                <a:gd name="T72" fmla="*/ 1092 w 1361"/>
                <a:gd name="T73" fmla="*/ 594 h 898"/>
                <a:gd name="T74" fmla="*/ 1052 w 1361"/>
                <a:gd name="T75" fmla="*/ 604 h 898"/>
                <a:gd name="T76" fmla="*/ 987 w 1361"/>
                <a:gd name="T77" fmla="*/ 634 h 898"/>
                <a:gd name="T78" fmla="*/ 872 w 1361"/>
                <a:gd name="T79" fmla="*/ 713 h 898"/>
                <a:gd name="T80" fmla="*/ 867 w 1361"/>
                <a:gd name="T81" fmla="*/ 808 h 898"/>
                <a:gd name="T82" fmla="*/ 833 w 1361"/>
                <a:gd name="T83" fmla="*/ 818 h 898"/>
                <a:gd name="T84" fmla="*/ 733 w 1361"/>
                <a:gd name="T85" fmla="*/ 793 h 898"/>
                <a:gd name="T86" fmla="*/ 693 w 1361"/>
                <a:gd name="T87" fmla="*/ 843 h 898"/>
                <a:gd name="T88" fmla="*/ 588 w 1361"/>
                <a:gd name="T89" fmla="*/ 823 h 898"/>
                <a:gd name="T90" fmla="*/ 539 w 1361"/>
                <a:gd name="T91" fmla="*/ 893 h 898"/>
                <a:gd name="T92" fmla="*/ 449 w 1361"/>
                <a:gd name="T93" fmla="*/ 878 h 898"/>
                <a:gd name="T94" fmla="*/ 364 w 1361"/>
                <a:gd name="T95" fmla="*/ 893 h 898"/>
                <a:gd name="T96" fmla="*/ 289 w 1361"/>
                <a:gd name="T97" fmla="*/ 838 h 898"/>
                <a:gd name="T98" fmla="*/ 155 w 1361"/>
                <a:gd name="T99" fmla="*/ 793 h 898"/>
                <a:gd name="T100" fmla="*/ 65 w 1361"/>
                <a:gd name="T101" fmla="*/ 679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61" h="898">
                  <a:moveTo>
                    <a:pt x="0" y="599"/>
                  </a:moveTo>
                  <a:lnTo>
                    <a:pt x="0" y="589"/>
                  </a:lnTo>
                  <a:lnTo>
                    <a:pt x="5" y="584"/>
                  </a:lnTo>
                  <a:lnTo>
                    <a:pt x="15" y="564"/>
                  </a:lnTo>
                  <a:lnTo>
                    <a:pt x="35" y="544"/>
                  </a:lnTo>
                  <a:lnTo>
                    <a:pt x="45" y="539"/>
                  </a:lnTo>
                  <a:lnTo>
                    <a:pt x="55" y="539"/>
                  </a:lnTo>
                  <a:lnTo>
                    <a:pt x="80" y="544"/>
                  </a:lnTo>
                  <a:lnTo>
                    <a:pt x="100" y="549"/>
                  </a:lnTo>
                  <a:lnTo>
                    <a:pt x="115" y="559"/>
                  </a:lnTo>
                  <a:lnTo>
                    <a:pt x="125" y="559"/>
                  </a:lnTo>
                  <a:lnTo>
                    <a:pt x="135" y="559"/>
                  </a:lnTo>
                  <a:lnTo>
                    <a:pt x="140" y="554"/>
                  </a:lnTo>
                  <a:lnTo>
                    <a:pt x="150" y="549"/>
                  </a:lnTo>
                  <a:lnTo>
                    <a:pt x="160" y="534"/>
                  </a:lnTo>
                  <a:lnTo>
                    <a:pt x="170" y="509"/>
                  </a:lnTo>
                  <a:lnTo>
                    <a:pt x="185" y="474"/>
                  </a:lnTo>
                  <a:lnTo>
                    <a:pt x="205" y="434"/>
                  </a:lnTo>
                  <a:lnTo>
                    <a:pt x="225" y="404"/>
                  </a:lnTo>
                  <a:lnTo>
                    <a:pt x="235" y="394"/>
                  </a:lnTo>
                  <a:lnTo>
                    <a:pt x="240" y="394"/>
                  </a:lnTo>
                  <a:lnTo>
                    <a:pt x="245" y="394"/>
                  </a:lnTo>
                  <a:lnTo>
                    <a:pt x="254" y="399"/>
                  </a:lnTo>
                  <a:lnTo>
                    <a:pt x="259" y="404"/>
                  </a:lnTo>
                  <a:lnTo>
                    <a:pt x="269" y="424"/>
                  </a:lnTo>
                  <a:lnTo>
                    <a:pt x="274" y="434"/>
                  </a:lnTo>
                  <a:lnTo>
                    <a:pt x="279" y="439"/>
                  </a:lnTo>
                  <a:lnTo>
                    <a:pt x="289" y="444"/>
                  </a:lnTo>
                  <a:lnTo>
                    <a:pt x="299" y="444"/>
                  </a:lnTo>
                  <a:lnTo>
                    <a:pt x="309" y="439"/>
                  </a:lnTo>
                  <a:lnTo>
                    <a:pt x="319" y="424"/>
                  </a:lnTo>
                  <a:lnTo>
                    <a:pt x="329" y="394"/>
                  </a:lnTo>
                  <a:lnTo>
                    <a:pt x="344" y="374"/>
                  </a:lnTo>
                  <a:lnTo>
                    <a:pt x="359" y="349"/>
                  </a:lnTo>
                  <a:lnTo>
                    <a:pt x="379" y="334"/>
                  </a:lnTo>
                  <a:lnTo>
                    <a:pt x="389" y="334"/>
                  </a:lnTo>
                  <a:lnTo>
                    <a:pt x="394" y="334"/>
                  </a:lnTo>
                  <a:lnTo>
                    <a:pt x="404" y="339"/>
                  </a:lnTo>
                  <a:lnTo>
                    <a:pt x="404" y="344"/>
                  </a:lnTo>
                  <a:lnTo>
                    <a:pt x="409" y="359"/>
                  </a:lnTo>
                  <a:lnTo>
                    <a:pt x="414" y="369"/>
                  </a:lnTo>
                  <a:lnTo>
                    <a:pt x="419" y="374"/>
                  </a:lnTo>
                  <a:lnTo>
                    <a:pt x="424" y="374"/>
                  </a:lnTo>
                  <a:lnTo>
                    <a:pt x="434" y="374"/>
                  </a:lnTo>
                  <a:lnTo>
                    <a:pt x="444" y="369"/>
                  </a:lnTo>
                  <a:lnTo>
                    <a:pt x="449" y="359"/>
                  </a:lnTo>
                  <a:lnTo>
                    <a:pt x="449" y="354"/>
                  </a:lnTo>
                  <a:lnTo>
                    <a:pt x="449" y="344"/>
                  </a:lnTo>
                  <a:lnTo>
                    <a:pt x="454" y="334"/>
                  </a:lnTo>
                  <a:lnTo>
                    <a:pt x="454" y="329"/>
                  </a:lnTo>
                  <a:lnTo>
                    <a:pt x="459" y="324"/>
                  </a:lnTo>
                  <a:lnTo>
                    <a:pt x="479" y="319"/>
                  </a:lnTo>
                  <a:lnTo>
                    <a:pt x="504" y="319"/>
                  </a:lnTo>
                  <a:lnTo>
                    <a:pt x="524" y="319"/>
                  </a:lnTo>
                  <a:lnTo>
                    <a:pt x="534" y="324"/>
                  </a:lnTo>
                  <a:lnTo>
                    <a:pt x="539" y="334"/>
                  </a:lnTo>
                  <a:lnTo>
                    <a:pt x="573" y="364"/>
                  </a:lnTo>
                  <a:lnTo>
                    <a:pt x="578" y="369"/>
                  </a:lnTo>
                  <a:lnTo>
                    <a:pt x="588" y="374"/>
                  </a:lnTo>
                  <a:lnTo>
                    <a:pt x="593" y="374"/>
                  </a:lnTo>
                  <a:lnTo>
                    <a:pt x="598" y="369"/>
                  </a:lnTo>
                  <a:lnTo>
                    <a:pt x="603" y="364"/>
                  </a:lnTo>
                  <a:lnTo>
                    <a:pt x="608" y="359"/>
                  </a:lnTo>
                  <a:lnTo>
                    <a:pt x="613" y="349"/>
                  </a:lnTo>
                  <a:lnTo>
                    <a:pt x="618" y="319"/>
                  </a:lnTo>
                  <a:lnTo>
                    <a:pt x="623" y="289"/>
                  </a:lnTo>
                  <a:lnTo>
                    <a:pt x="628" y="279"/>
                  </a:lnTo>
                  <a:lnTo>
                    <a:pt x="633" y="274"/>
                  </a:lnTo>
                  <a:lnTo>
                    <a:pt x="638" y="274"/>
                  </a:lnTo>
                  <a:lnTo>
                    <a:pt x="653" y="274"/>
                  </a:lnTo>
                  <a:lnTo>
                    <a:pt x="663" y="274"/>
                  </a:lnTo>
                  <a:lnTo>
                    <a:pt x="683" y="284"/>
                  </a:lnTo>
                  <a:lnTo>
                    <a:pt x="703" y="289"/>
                  </a:lnTo>
                  <a:lnTo>
                    <a:pt x="713" y="289"/>
                  </a:lnTo>
                  <a:lnTo>
                    <a:pt x="718" y="289"/>
                  </a:lnTo>
                  <a:lnTo>
                    <a:pt x="728" y="279"/>
                  </a:lnTo>
                  <a:lnTo>
                    <a:pt x="733" y="265"/>
                  </a:lnTo>
                  <a:lnTo>
                    <a:pt x="743" y="255"/>
                  </a:lnTo>
                  <a:lnTo>
                    <a:pt x="763" y="240"/>
                  </a:lnTo>
                  <a:lnTo>
                    <a:pt x="783" y="230"/>
                  </a:lnTo>
                  <a:lnTo>
                    <a:pt x="793" y="230"/>
                  </a:lnTo>
                  <a:lnTo>
                    <a:pt x="803" y="225"/>
                  </a:lnTo>
                  <a:lnTo>
                    <a:pt x="813" y="220"/>
                  </a:lnTo>
                  <a:lnTo>
                    <a:pt x="823" y="210"/>
                  </a:lnTo>
                  <a:lnTo>
                    <a:pt x="828" y="190"/>
                  </a:lnTo>
                  <a:lnTo>
                    <a:pt x="848" y="140"/>
                  </a:lnTo>
                  <a:lnTo>
                    <a:pt x="867" y="90"/>
                  </a:lnTo>
                  <a:lnTo>
                    <a:pt x="882" y="75"/>
                  </a:lnTo>
                  <a:lnTo>
                    <a:pt x="887" y="65"/>
                  </a:lnTo>
                  <a:lnTo>
                    <a:pt x="892" y="65"/>
                  </a:lnTo>
                  <a:lnTo>
                    <a:pt x="902" y="60"/>
                  </a:lnTo>
                  <a:lnTo>
                    <a:pt x="912" y="60"/>
                  </a:lnTo>
                  <a:lnTo>
                    <a:pt x="922" y="65"/>
                  </a:lnTo>
                  <a:lnTo>
                    <a:pt x="927" y="70"/>
                  </a:lnTo>
                  <a:lnTo>
                    <a:pt x="937" y="80"/>
                  </a:lnTo>
                  <a:lnTo>
                    <a:pt x="942" y="80"/>
                  </a:lnTo>
                  <a:lnTo>
                    <a:pt x="947" y="80"/>
                  </a:lnTo>
                  <a:lnTo>
                    <a:pt x="967" y="50"/>
                  </a:lnTo>
                  <a:lnTo>
                    <a:pt x="977" y="35"/>
                  </a:lnTo>
                  <a:lnTo>
                    <a:pt x="982" y="30"/>
                  </a:lnTo>
                  <a:lnTo>
                    <a:pt x="987" y="30"/>
                  </a:lnTo>
                  <a:lnTo>
                    <a:pt x="992" y="30"/>
                  </a:lnTo>
                  <a:lnTo>
                    <a:pt x="997" y="35"/>
                  </a:lnTo>
                  <a:lnTo>
                    <a:pt x="1007" y="50"/>
                  </a:lnTo>
                  <a:lnTo>
                    <a:pt x="1017" y="60"/>
                  </a:lnTo>
                  <a:lnTo>
                    <a:pt x="1022" y="65"/>
                  </a:lnTo>
                  <a:lnTo>
                    <a:pt x="1027" y="65"/>
                  </a:lnTo>
                  <a:lnTo>
                    <a:pt x="1037" y="60"/>
                  </a:lnTo>
                  <a:lnTo>
                    <a:pt x="1037" y="50"/>
                  </a:lnTo>
                  <a:lnTo>
                    <a:pt x="1042" y="25"/>
                  </a:lnTo>
                  <a:lnTo>
                    <a:pt x="1047" y="5"/>
                  </a:lnTo>
                  <a:lnTo>
                    <a:pt x="1052" y="0"/>
                  </a:lnTo>
                  <a:lnTo>
                    <a:pt x="1057" y="0"/>
                  </a:lnTo>
                  <a:lnTo>
                    <a:pt x="1112" y="20"/>
                  </a:lnTo>
                  <a:lnTo>
                    <a:pt x="1147" y="35"/>
                  </a:lnTo>
                  <a:lnTo>
                    <a:pt x="1142" y="60"/>
                  </a:lnTo>
                  <a:lnTo>
                    <a:pt x="1142" y="70"/>
                  </a:lnTo>
                  <a:lnTo>
                    <a:pt x="1147" y="75"/>
                  </a:lnTo>
                  <a:lnTo>
                    <a:pt x="1152" y="75"/>
                  </a:lnTo>
                  <a:lnTo>
                    <a:pt x="1161" y="70"/>
                  </a:lnTo>
                  <a:lnTo>
                    <a:pt x="1191" y="55"/>
                  </a:lnTo>
                  <a:lnTo>
                    <a:pt x="1221" y="45"/>
                  </a:lnTo>
                  <a:lnTo>
                    <a:pt x="1251" y="45"/>
                  </a:lnTo>
                  <a:lnTo>
                    <a:pt x="1276" y="45"/>
                  </a:lnTo>
                  <a:lnTo>
                    <a:pt x="1286" y="45"/>
                  </a:lnTo>
                  <a:lnTo>
                    <a:pt x="1296" y="50"/>
                  </a:lnTo>
                  <a:lnTo>
                    <a:pt x="1311" y="65"/>
                  </a:lnTo>
                  <a:lnTo>
                    <a:pt x="1321" y="80"/>
                  </a:lnTo>
                  <a:lnTo>
                    <a:pt x="1331" y="95"/>
                  </a:lnTo>
                  <a:lnTo>
                    <a:pt x="1336" y="100"/>
                  </a:lnTo>
                  <a:lnTo>
                    <a:pt x="1336" y="105"/>
                  </a:lnTo>
                  <a:lnTo>
                    <a:pt x="1331" y="110"/>
                  </a:lnTo>
                  <a:lnTo>
                    <a:pt x="1321" y="120"/>
                  </a:lnTo>
                  <a:lnTo>
                    <a:pt x="1316" y="125"/>
                  </a:lnTo>
                  <a:lnTo>
                    <a:pt x="1316" y="135"/>
                  </a:lnTo>
                  <a:lnTo>
                    <a:pt x="1321" y="140"/>
                  </a:lnTo>
                  <a:lnTo>
                    <a:pt x="1326" y="150"/>
                  </a:lnTo>
                  <a:lnTo>
                    <a:pt x="1341" y="160"/>
                  </a:lnTo>
                  <a:lnTo>
                    <a:pt x="1356" y="175"/>
                  </a:lnTo>
                  <a:lnTo>
                    <a:pt x="1361" y="180"/>
                  </a:lnTo>
                  <a:lnTo>
                    <a:pt x="1361" y="190"/>
                  </a:lnTo>
                  <a:lnTo>
                    <a:pt x="1361" y="195"/>
                  </a:lnTo>
                  <a:lnTo>
                    <a:pt x="1351" y="200"/>
                  </a:lnTo>
                  <a:lnTo>
                    <a:pt x="1336" y="215"/>
                  </a:lnTo>
                  <a:lnTo>
                    <a:pt x="1316" y="225"/>
                  </a:lnTo>
                  <a:lnTo>
                    <a:pt x="1311" y="235"/>
                  </a:lnTo>
                  <a:lnTo>
                    <a:pt x="1306" y="245"/>
                  </a:lnTo>
                  <a:lnTo>
                    <a:pt x="1311" y="265"/>
                  </a:lnTo>
                  <a:lnTo>
                    <a:pt x="1316" y="284"/>
                  </a:lnTo>
                  <a:lnTo>
                    <a:pt x="1321" y="309"/>
                  </a:lnTo>
                  <a:lnTo>
                    <a:pt x="1321" y="319"/>
                  </a:lnTo>
                  <a:lnTo>
                    <a:pt x="1316" y="329"/>
                  </a:lnTo>
                  <a:lnTo>
                    <a:pt x="1306" y="344"/>
                  </a:lnTo>
                  <a:lnTo>
                    <a:pt x="1291" y="354"/>
                  </a:lnTo>
                  <a:lnTo>
                    <a:pt x="1271" y="359"/>
                  </a:lnTo>
                  <a:lnTo>
                    <a:pt x="1256" y="359"/>
                  </a:lnTo>
                  <a:lnTo>
                    <a:pt x="1246" y="359"/>
                  </a:lnTo>
                  <a:lnTo>
                    <a:pt x="1231" y="359"/>
                  </a:lnTo>
                  <a:lnTo>
                    <a:pt x="1206" y="369"/>
                  </a:lnTo>
                  <a:lnTo>
                    <a:pt x="1196" y="379"/>
                  </a:lnTo>
                  <a:lnTo>
                    <a:pt x="1186" y="384"/>
                  </a:lnTo>
                  <a:lnTo>
                    <a:pt x="1186" y="389"/>
                  </a:lnTo>
                  <a:lnTo>
                    <a:pt x="1181" y="389"/>
                  </a:lnTo>
                  <a:lnTo>
                    <a:pt x="1186" y="394"/>
                  </a:lnTo>
                  <a:lnTo>
                    <a:pt x="1186" y="399"/>
                  </a:lnTo>
                  <a:lnTo>
                    <a:pt x="1196" y="409"/>
                  </a:lnTo>
                  <a:lnTo>
                    <a:pt x="1201" y="424"/>
                  </a:lnTo>
                  <a:lnTo>
                    <a:pt x="1216" y="469"/>
                  </a:lnTo>
                  <a:lnTo>
                    <a:pt x="1216" y="494"/>
                  </a:lnTo>
                  <a:lnTo>
                    <a:pt x="1216" y="514"/>
                  </a:lnTo>
                  <a:lnTo>
                    <a:pt x="1211" y="534"/>
                  </a:lnTo>
                  <a:lnTo>
                    <a:pt x="1206" y="539"/>
                  </a:lnTo>
                  <a:lnTo>
                    <a:pt x="1201" y="544"/>
                  </a:lnTo>
                  <a:lnTo>
                    <a:pt x="1191" y="544"/>
                  </a:lnTo>
                  <a:lnTo>
                    <a:pt x="1176" y="539"/>
                  </a:lnTo>
                  <a:lnTo>
                    <a:pt x="1152" y="529"/>
                  </a:lnTo>
                  <a:lnTo>
                    <a:pt x="1142" y="519"/>
                  </a:lnTo>
                  <a:lnTo>
                    <a:pt x="1127" y="519"/>
                  </a:lnTo>
                  <a:lnTo>
                    <a:pt x="1117" y="519"/>
                  </a:lnTo>
                  <a:lnTo>
                    <a:pt x="1102" y="529"/>
                  </a:lnTo>
                  <a:lnTo>
                    <a:pt x="1092" y="539"/>
                  </a:lnTo>
                  <a:lnTo>
                    <a:pt x="1087" y="554"/>
                  </a:lnTo>
                  <a:lnTo>
                    <a:pt x="1087" y="564"/>
                  </a:lnTo>
                  <a:lnTo>
                    <a:pt x="1087" y="574"/>
                  </a:lnTo>
                  <a:lnTo>
                    <a:pt x="1092" y="594"/>
                  </a:lnTo>
                  <a:lnTo>
                    <a:pt x="1092" y="599"/>
                  </a:lnTo>
                  <a:lnTo>
                    <a:pt x="1087" y="604"/>
                  </a:lnTo>
                  <a:lnTo>
                    <a:pt x="1082" y="604"/>
                  </a:lnTo>
                  <a:lnTo>
                    <a:pt x="1072" y="609"/>
                  </a:lnTo>
                  <a:lnTo>
                    <a:pt x="1052" y="604"/>
                  </a:lnTo>
                  <a:lnTo>
                    <a:pt x="1022" y="604"/>
                  </a:lnTo>
                  <a:lnTo>
                    <a:pt x="1002" y="609"/>
                  </a:lnTo>
                  <a:lnTo>
                    <a:pt x="997" y="614"/>
                  </a:lnTo>
                  <a:lnTo>
                    <a:pt x="992" y="619"/>
                  </a:lnTo>
                  <a:lnTo>
                    <a:pt x="987" y="634"/>
                  </a:lnTo>
                  <a:lnTo>
                    <a:pt x="982" y="674"/>
                  </a:lnTo>
                  <a:lnTo>
                    <a:pt x="977" y="679"/>
                  </a:lnTo>
                  <a:lnTo>
                    <a:pt x="967" y="689"/>
                  </a:lnTo>
                  <a:lnTo>
                    <a:pt x="932" y="698"/>
                  </a:lnTo>
                  <a:lnTo>
                    <a:pt x="872" y="713"/>
                  </a:lnTo>
                  <a:lnTo>
                    <a:pt x="867" y="718"/>
                  </a:lnTo>
                  <a:lnTo>
                    <a:pt x="867" y="728"/>
                  </a:lnTo>
                  <a:lnTo>
                    <a:pt x="867" y="763"/>
                  </a:lnTo>
                  <a:lnTo>
                    <a:pt x="867" y="793"/>
                  </a:lnTo>
                  <a:lnTo>
                    <a:pt x="867" y="808"/>
                  </a:lnTo>
                  <a:lnTo>
                    <a:pt x="862" y="813"/>
                  </a:lnTo>
                  <a:lnTo>
                    <a:pt x="857" y="818"/>
                  </a:lnTo>
                  <a:lnTo>
                    <a:pt x="853" y="818"/>
                  </a:lnTo>
                  <a:lnTo>
                    <a:pt x="848" y="818"/>
                  </a:lnTo>
                  <a:lnTo>
                    <a:pt x="833" y="818"/>
                  </a:lnTo>
                  <a:lnTo>
                    <a:pt x="793" y="808"/>
                  </a:lnTo>
                  <a:lnTo>
                    <a:pt x="758" y="793"/>
                  </a:lnTo>
                  <a:lnTo>
                    <a:pt x="743" y="793"/>
                  </a:lnTo>
                  <a:lnTo>
                    <a:pt x="738" y="793"/>
                  </a:lnTo>
                  <a:lnTo>
                    <a:pt x="733" y="793"/>
                  </a:lnTo>
                  <a:lnTo>
                    <a:pt x="728" y="793"/>
                  </a:lnTo>
                  <a:lnTo>
                    <a:pt x="728" y="798"/>
                  </a:lnTo>
                  <a:lnTo>
                    <a:pt x="718" y="813"/>
                  </a:lnTo>
                  <a:lnTo>
                    <a:pt x="708" y="828"/>
                  </a:lnTo>
                  <a:lnTo>
                    <a:pt x="693" y="843"/>
                  </a:lnTo>
                  <a:lnTo>
                    <a:pt x="683" y="843"/>
                  </a:lnTo>
                  <a:lnTo>
                    <a:pt x="668" y="848"/>
                  </a:lnTo>
                  <a:lnTo>
                    <a:pt x="643" y="838"/>
                  </a:lnTo>
                  <a:lnTo>
                    <a:pt x="593" y="823"/>
                  </a:lnTo>
                  <a:lnTo>
                    <a:pt x="588" y="823"/>
                  </a:lnTo>
                  <a:lnTo>
                    <a:pt x="578" y="828"/>
                  </a:lnTo>
                  <a:lnTo>
                    <a:pt x="568" y="853"/>
                  </a:lnTo>
                  <a:lnTo>
                    <a:pt x="553" y="873"/>
                  </a:lnTo>
                  <a:lnTo>
                    <a:pt x="549" y="883"/>
                  </a:lnTo>
                  <a:lnTo>
                    <a:pt x="539" y="893"/>
                  </a:lnTo>
                  <a:lnTo>
                    <a:pt x="534" y="893"/>
                  </a:lnTo>
                  <a:lnTo>
                    <a:pt x="529" y="893"/>
                  </a:lnTo>
                  <a:lnTo>
                    <a:pt x="514" y="893"/>
                  </a:lnTo>
                  <a:lnTo>
                    <a:pt x="479" y="888"/>
                  </a:lnTo>
                  <a:lnTo>
                    <a:pt x="449" y="878"/>
                  </a:lnTo>
                  <a:lnTo>
                    <a:pt x="434" y="873"/>
                  </a:lnTo>
                  <a:lnTo>
                    <a:pt x="424" y="873"/>
                  </a:lnTo>
                  <a:lnTo>
                    <a:pt x="409" y="878"/>
                  </a:lnTo>
                  <a:lnTo>
                    <a:pt x="389" y="883"/>
                  </a:lnTo>
                  <a:lnTo>
                    <a:pt x="364" y="893"/>
                  </a:lnTo>
                  <a:lnTo>
                    <a:pt x="339" y="898"/>
                  </a:lnTo>
                  <a:lnTo>
                    <a:pt x="329" y="893"/>
                  </a:lnTo>
                  <a:lnTo>
                    <a:pt x="319" y="888"/>
                  </a:lnTo>
                  <a:lnTo>
                    <a:pt x="304" y="868"/>
                  </a:lnTo>
                  <a:lnTo>
                    <a:pt x="289" y="838"/>
                  </a:lnTo>
                  <a:lnTo>
                    <a:pt x="284" y="828"/>
                  </a:lnTo>
                  <a:lnTo>
                    <a:pt x="269" y="823"/>
                  </a:lnTo>
                  <a:lnTo>
                    <a:pt x="220" y="803"/>
                  </a:lnTo>
                  <a:lnTo>
                    <a:pt x="165" y="798"/>
                  </a:lnTo>
                  <a:lnTo>
                    <a:pt x="155" y="793"/>
                  </a:lnTo>
                  <a:lnTo>
                    <a:pt x="145" y="788"/>
                  </a:lnTo>
                  <a:lnTo>
                    <a:pt x="125" y="768"/>
                  </a:lnTo>
                  <a:lnTo>
                    <a:pt x="115" y="748"/>
                  </a:lnTo>
                  <a:lnTo>
                    <a:pt x="100" y="733"/>
                  </a:lnTo>
                  <a:lnTo>
                    <a:pt x="65" y="679"/>
                  </a:lnTo>
                  <a:lnTo>
                    <a:pt x="35" y="639"/>
                  </a:lnTo>
                  <a:lnTo>
                    <a:pt x="0" y="599"/>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23" name="Freeform 7"/>
            <p:cNvSpPr>
              <a:spLocks/>
            </p:cNvSpPr>
            <p:nvPr/>
          </p:nvSpPr>
          <p:spPr bwMode="auto">
            <a:xfrm>
              <a:off x="3131" y="2524"/>
              <a:ext cx="2155" cy="1415"/>
            </a:xfrm>
            <a:custGeom>
              <a:avLst/>
              <a:gdLst>
                <a:gd name="T0" fmla="*/ 30 w 1276"/>
                <a:gd name="T1" fmla="*/ 519 h 838"/>
                <a:gd name="T2" fmla="*/ 100 w 1276"/>
                <a:gd name="T3" fmla="*/ 539 h 838"/>
                <a:gd name="T4" fmla="*/ 165 w 1276"/>
                <a:gd name="T5" fmla="*/ 479 h 838"/>
                <a:gd name="T6" fmla="*/ 224 w 1276"/>
                <a:gd name="T7" fmla="*/ 389 h 838"/>
                <a:gd name="T8" fmla="*/ 264 w 1276"/>
                <a:gd name="T9" fmla="*/ 419 h 838"/>
                <a:gd name="T10" fmla="*/ 304 w 1276"/>
                <a:gd name="T11" fmla="*/ 379 h 838"/>
                <a:gd name="T12" fmla="*/ 364 w 1276"/>
                <a:gd name="T13" fmla="*/ 329 h 838"/>
                <a:gd name="T14" fmla="*/ 389 w 1276"/>
                <a:gd name="T15" fmla="*/ 359 h 838"/>
                <a:gd name="T16" fmla="*/ 429 w 1276"/>
                <a:gd name="T17" fmla="*/ 324 h 838"/>
                <a:gd name="T18" fmla="*/ 484 w 1276"/>
                <a:gd name="T19" fmla="*/ 299 h 838"/>
                <a:gd name="T20" fmla="*/ 553 w 1276"/>
                <a:gd name="T21" fmla="*/ 339 h 838"/>
                <a:gd name="T22" fmla="*/ 583 w 1276"/>
                <a:gd name="T23" fmla="*/ 329 h 838"/>
                <a:gd name="T24" fmla="*/ 608 w 1276"/>
                <a:gd name="T25" fmla="*/ 244 h 838"/>
                <a:gd name="T26" fmla="*/ 678 w 1276"/>
                <a:gd name="T27" fmla="*/ 264 h 838"/>
                <a:gd name="T28" fmla="*/ 708 w 1276"/>
                <a:gd name="T29" fmla="*/ 239 h 838"/>
                <a:gd name="T30" fmla="*/ 748 w 1276"/>
                <a:gd name="T31" fmla="*/ 205 h 838"/>
                <a:gd name="T32" fmla="*/ 798 w 1276"/>
                <a:gd name="T33" fmla="*/ 205 h 838"/>
                <a:gd name="T34" fmla="*/ 837 w 1276"/>
                <a:gd name="T35" fmla="*/ 55 h 838"/>
                <a:gd name="T36" fmla="*/ 882 w 1276"/>
                <a:gd name="T37" fmla="*/ 45 h 838"/>
                <a:gd name="T38" fmla="*/ 932 w 1276"/>
                <a:gd name="T39" fmla="*/ 35 h 838"/>
                <a:gd name="T40" fmla="*/ 962 w 1276"/>
                <a:gd name="T41" fmla="*/ 25 h 838"/>
                <a:gd name="T42" fmla="*/ 1007 w 1276"/>
                <a:gd name="T43" fmla="*/ 45 h 838"/>
                <a:gd name="T44" fmla="*/ 1027 w 1276"/>
                <a:gd name="T45" fmla="*/ 0 h 838"/>
                <a:gd name="T46" fmla="*/ 1092 w 1276"/>
                <a:gd name="T47" fmla="*/ 65 h 838"/>
                <a:gd name="T48" fmla="*/ 1186 w 1276"/>
                <a:gd name="T49" fmla="*/ 20 h 838"/>
                <a:gd name="T50" fmla="*/ 1236 w 1276"/>
                <a:gd name="T51" fmla="*/ 35 h 838"/>
                <a:gd name="T52" fmla="*/ 1246 w 1276"/>
                <a:gd name="T53" fmla="*/ 85 h 838"/>
                <a:gd name="T54" fmla="*/ 1261 w 1276"/>
                <a:gd name="T55" fmla="*/ 125 h 838"/>
                <a:gd name="T56" fmla="*/ 1271 w 1276"/>
                <a:gd name="T57" fmla="*/ 155 h 838"/>
                <a:gd name="T58" fmla="*/ 1231 w 1276"/>
                <a:gd name="T59" fmla="*/ 180 h 838"/>
                <a:gd name="T60" fmla="*/ 1246 w 1276"/>
                <a:gd name="T61" fmla="*/ 264 h 838"/>
                <a:gd name="T62" fmla="*/ 1181 w 1276"/>
                <a:gd name="T63" fmla="*/ 289 h 838"/>
                <a:gd name="T64" fmla="*/ 1117 w 1276"/>
                <a:gd name="T65" fmla="*/ 344 h 838"/>
                <a:gd name="T66" fmla="*/ 1156 w 1276"/>
                <a:gd name="T67" fmla="*/ 429 h 838"/>
                <a:gd name="T68" fmla="*/ 1136 w 1276"/>
                <a:gd name="T69" fmla="*/ 469 h 838"/>
                <a:gd name="T70" fmla="*/ 1042 w 1276"/>
                <a:gd name="T71" fmla="*/ 459 h 838"/>
                <a:gd name="T72" fmla="*/ 1017 w 1276"/>
                <a:gd name="T73" fmla="*/ 514 h 838"/>
                <a:gd name="T74" fmla="*/ 1007 w 1276"/>
                <a:gd name="T75" fmla="*/ 549 h 838"/>
                <a:gd name="T76" fmla="*/ 942 w 1276"/>
                <a:gd name="T77" fmla="*/ 544 h 838"/>
                <a:gd name="T78" fmla="*/ 912 w 1276"/>
                <a:gd name="T79" fmla="*/ 619 h 838"/>
                <a:gd name="T80" fmla="*/ 813 w 1276"/>
                <a:gd name="T81" fmla="*/ 668 h 838"/>
                <a:gd name="T82" fmla="*/ 803 w 1276"/>
                <a:gd name="T83" fmla="*/ 753 h 838"/>
                <a:gd name="T84" fmla="*/ 703 w 1276"/>
                <a:gd name="T85" fmla="*/ 723 h 838"/>
                <a:gd name="T86" fmla="*/ 673 w 1276"/>
                <a:gd name="T87" fmla="*/ 728 h 838"/>
                <a:gd name="T88" fmla="*/ 643 w 1276"/>
                <a:gd name="T89" fmla="*/ 778 h 838"/>
                <a:gd name="T90" fmla="*/ 538 w 1276"/>
                <a:gd name="T91" fmla="*/ 748 h 838"/>
                <a:gd name="T92" fmla="*/ 494 w 1276"/>
                <a:gd name="T93" fmla="*/ 828 h 838"/>
                <a:gd name="T94" fmla="*/ 409 w 1276"/>
                <a:gd name="T95" fmla="*/ 808 h 838"/>
                <a:gd name="T96" fmla="*/ 359 w 1276"/>
                <a:gd name="T97" fmla="*/ 818 h 838"/>
                <a:gd name="T98" fmla="*/ 304 w 1276"/>
                <a:gd name="T99" fmla="*/ 828 h 838"/>
                <a:gd name="T100" fmla="*/ 215 w 1276"/>
                <a:gd name="T101" fmla="*/ 748 h 838"/>
                <a:gd name="T102" fmla="*/ 130 w 1276"/>
                <a:gd name="T103" fmla="*/ 718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6" h="838">
                  <a:moveTo>
                    <a:pt x="0" y="559"/>
                  </a:moveTo>
                  <a:lnTo>
                    <a:pt x="0" y="554"/>
                  </a:lnTo>
                  <a:lnTo>
                    <a:pt x="5" y="544"/>
                  </a:lnTo>
                  <a:lnTo>
                    <a:pt x="15" y="534"/>
                  </a:lnTo>
                  <a:lnTo>
                    <a:pt x="30" y="519"/>
                  </a:lnTo>
                  <a:lnTo>
                    <a:pt x="40" y="514"/>
                  </a:lnTo>
                  <a:lnTo>
                    <a:pt x="50" y="514"/>
                  </a:lnTo>
                  <a:lnTo>
                    <a:pt x="70" y="524"/>
                  </a:lnTo>
                  <a:lnTo>
                    <a:pt x="90" y="534"/>
                  </a:lnTo>
                  <a:lnTo>
                    <a:pt x="100" y="539"/>
                  </a:lnTo>
                  <a:lnTo>
                    <a:pt x="105" y="539"/>
                  </a:lnTo>
                  <a:lnTo>
                    <a:pt x="125" y="534"/>
                  </a:lnTo>
                  <a:lnTo>
                    <a:pt x="140" y="519"/>
                  </a:lnTo>
                  <a:lnTo>
                    <a:pt x="155" y="504"/>
                  </a:lnTo>
                  <a:lnTo>
                    <a:pt x="165" y="479"/>
                  </a:lnTo>
                  <a:lnTo>
                    <a:pt x="185" y="419"/>
                  </a:lnTo>
                  <a:lnTo>
                    <a:pt x="200" y="394"/>
                  </a:lnTo>
                  <a:lnTo>
                    <a:pt x="210" y="389"/>
                  </a:lnTo>
                  <a:lnTo>
                    <a:pt x="215" y="389"/>
                  </a:lnTo>
                  <a:lnTo>
                    <a:pt x="224" y="389"/>
                  </a:lnTo>
                  <a:lnTo>
                    <a:pt x="229" y="394"/>
                  </a:lnTo>
                  <a:lnTo>
                    <a:pt x="244" y="409"/>
                  </a:lnTo>
                  <a:lnTo>
                    <a:pt x="249" y="414"/>
                  </a:lnTo>
                  <a:lnTo>
                    <a:pt x="259" y="419"/>
                  </a:lnTo>
                  <a:lnTo>
                    <a:pt x="264" y="419"/>
                  </a:lnTo>
                  <a:lnTo>
                    <a:pt x="274" y="419"/>
                  </a:lnTo>
                  <a:lnTo>
                    <a:pt x="289" y="409"/>
                  </a:lnTo>
                  <a:lnTo>
                    <a:pt x="299" y="404"/>
                  </a:lnTo>
                  <a:lnTo>
                    <a:pt x="299" y="394"/>
                  </a:lnTo>
                  <a:lnTo>
                    <a:pt x="304" y="379"/>
                  </a:lnTo>
                  <a:lnTo>
                    <a:pt x="319" y="359"/>
                  </a:lnTo>
                  <a:lnTo>
                    <a:pt x="334" y="339"/>
                  </a:lnTo>
                  <a:lnTo>
                    <a:pt x="349" y="329"/>
                  </a:lnTo>
                  <a:lnTo>
                    <a:pt x="359" y="329"/>
                  </a:lnTo>
                  <a:lnTo>
                    <a:pt x="364" y="329"/>
                  </a:lnTo>
                  <a:lnTo>
                    <a:pt x="369" y="334"/>
                  </a:lnTo>
                  <a:lnTo>
                    <a:pt x="374" y="339"/>
                  </a:lnTo>
                  <a:lnTo>
                    <a:pt x="379" y="349"/>
                  </a:lnTo>
                  <a:lnTo>
                    <a:pt x="384" y="359"/>
                  </a:lnTo>
                  <a:lnTo>
                    <a:pt x="389" y="359"/>
                  </a:lnTo>
                  <a:lnTo>
                    <a:pt x="394" y="359"/>
                  </a:lnTo>
                  <a:lnTo>
                    <a:pt x="404" y="359"/>
                  </a:lnTo>
                  <a:lnTo>
                    <a:pt x="414" y="354"/>
                  </a:lnTo>
                  <a:lnTo>
                    <a:pt x="424" y="344"/>
                  </a:lnTo>
                  <a:lnTo>
                    <a:pt x="429" y="324"/>
                  </a:lnTo>
                  <a:lnTo>
                    <a:pt x="439" y="309"/>
                  </a:lnTo>
                  <a:lnTo>
                    <a:pt x="444" y="304"/>
                  </a:lnTo>
                  <a:lnTo>
                    <a:pt x="449" y="299"/>
                  </a:lnTo>
                  <a:lnTo>
                    <a:pt x="469" y="294"/>
                  </a:lnTo>
                  <a:lnTo>
                    <a:pt x="484" y="299"/>
                  </a:lnTo>
                  <a:lnTo>
                    <a:pt x="499" y="304"/>
                  </a:lnTo>
                  <a:lnTo>
                    <a:pt x="514" y="319"/>
                  </a:lnTo>
                  <a:lnTo>
                    <a:pt x="528" y="329"/>
                  </a:lnTo>
                  <a:lnTo>
                    <a:pt x="548" y="339"/>
                  </a:lnTo>
                  <a:lnTo>
                    <a:pt x="553" y="339"/>
                  </a:lnTo>
                  <a:lnTo>
                    <a:pt x="563" y="339"/>
                  </a:lnTo>
                  <a:lnTo>
                    <a:pt x="568" y="339"/>
                  </a:lnTo>
                  <a:lnTo>
                    <a:pt x="573" y="334"/>
                  </a:lnTo>
                  <a:lnTo>
                    <a:pt x="578" y="329"/>
                  </a:lnTo>
                  <a:lnTo>
                    <a:pt x="583" y="329"/>
                  </a:lnTo>
                  <a:lnTo>
                    <a:pt x="588" y="319"/>
                  </a:lnTo>
                  <a:lnTo>
                    <a:pt x="593" y="289"/>
                  </a:lnTo>
                  <a:lnTo>
                    <a:pt x="598" y="259"/>
                  </a:lnTo>
                  <a:lnTo>
                    <a:pt x="603" y="249"/>
                  </a:lnTo>
                  <a:lnTo>
                    <a:pt x="608" y="244"/>
                  </a:lnTo>
                  <a:lnTo>
                    <a:pt x="613" y="244"/>
                  </a:lnTo>
                  <a:lnTo>
                    <a:pt x="628" y="244"/>
                  </a:lnTo>
                  <a:lnTo>
                    <a:pt x="638" y="244"/>
                  </a:lnTo>
                  <a:lnTo>
                    <a:pt x="658" y="254"/>
                  </a:lnTo>
                  <a:lnTo>
                    <a:pt x="678" y="264"/>
                  </a:lnTo>
                  <a:lnTo>
                    <a:pt x="688" y="264"/>
                  </a:lnTo>
                  <a:lnTo>
                    <a:pt x="693" y="264"/>
                  </a:lnTo>
                  <a:lnTo>
                    <a:pt x="698" y="259"/>
                  </a:lnTo>
                  <a:lnTo>
                    <a:pt x="703" y="254"/>
                  </a:lnTo>
                  <a:lnTo>
                    <a:pt x="708" y="239"/>
                  </a:lnTo>
                  <a:lnTo>
                    <a:pt x="713" y="225"/>
                  </a:lnTo>
                  <a:lnTo>
                    <a:pt x="718" y="220"/>
                  </a:lnTo>
                  <a:lnTo>
                    <a:pt x="728" y="215"/>
                  </a:lnTo>
                  <a:lnTo>
                    <a:pt x="738" y="210"/>
                  </a:lnTo>
                  <a:lnTo>
                    <a:pt x="748" y="205"/>
                  </a:lnTo>
                  <a:lnTo>
                    <a:pt x="768" y="210"/>
                  </a:lnTo>
                  <a:lnTo>
                    <a:pt x="783" y="215"/>
                  </a:lnTo>
                  <a:lnTo>
                    <a:pt x="788" y="215"/>
                  </a:lnTo>
                  <a:lnTo>
                    <a:pt x="793" y="210"/>
                  </a:lnTo>
                  <a:lnTo>
                    <a:pt x="798" y="205"/>
                  </a:lnTo>
                  <a:lnTo>
                    <a:pt x="803" y="200"/>
                  </a:lnTo>
                  <a:lnTo>
                    <a:pt x="808" y="180"/>
                  </a:lnTo>
                  <a:lnTo>
                    <a:pt x="818" y="125"/>
                  </a:lnTo>
                  <a:lnTo>
                    <a:pt x="832" y="75"/>
                  </a:lnTo>
                  <a:lnTo>
                    <a:pt x="837" y="55"/>
                  </a:lnTo>
                  <a:lnTo>
                    <a:pt x="842" y="45"/>
                  </a:lnTo>
                  <a:lnTo>
                    <a:pt x="847" y="45"/>
                  </a:lnTo>
                  <a:lnTo>
                    <a:pt x="862" y="40"/>
                  </a:lnTo>
                  <a:lnTo>
                    <a:pt x="872" y="40"/>
                  </a:lnTo>
                  <a:lnTo>
                    <a:pt x="882" y="45"/>
                  </a:lnTo>
                  <a:lnTo>
                    <a:pt x="887" y="55"/>
                  </a:lnTo>
                  <a:lnTo>
                    <a:pt x="902" y="65"/>
                  </a:lnTo>
                  <a:lnTo>
                    <a:pt x="907" y="65"/>
                  </a:lnTo>
                  <a:lnTo>
                    <a:pt x="912" y="65"/>
                  </a:lnTo>
                  <a:lnTo>
                    <a:pt x="932" y="35"/>
                  </a:lnTo>
                  <a:lnTo>
                    <a:pt x="942" y="25"/>
                  </a:lnTo>
                  <a:lnTo>
                    <a:pt x="947" y="20"/>
                  </a:lnTo>
                  <a:lnTo>
                    <a:pt x="952" y="20"/>
                  </a:lnTo>
                  <a:lnTo>
                    <a:pt x="957" y="20"/>
                  </a:lnTo>
                  <a:lnTo>
                    <a:pt x="962" y="25"/>
                  </a:lnTo>
                  <a:lnTo>
                    <a:pt x="977" y="35"/>
                  </a:lnTo>
                  <a:lnTo>
                    <a:pt x="987" y="45"/>
                  </a:lnTo>
                  <a:lnTo>
                    <a:pt x="997" y="50"/>
                  </a:lnTo>
                  <a:lnTo>
                    <a:pt x="1002" y="50"/>
                  </a:lnTo>
                  <a:lnTo>
                    <a:pt x="1007" y="45"/>
                  </a:lnTo>
                  <a:lnTo>
                    <a:pt x="1012" y="35"/>
                  </a:lnTo>
                  <a:lnTo>
                    <a:pt x="1017" y="20"/>
                  </a:lnTo>
                  <a:lnTo>
                    <a:pt x="1017" y="5"/>
                  </a:lnTo>
                  <a:lnTo>
                    <a:pt x="1022" y="0"/>
                  </a:lnTo>
                  <a:lnTo>
                    <a:pt x="1027" y="0"/>
                  </a:lnTo>
                  <a:lnTo>
                    <a:pt x="1052" y="5"/>
                  </a:lnTo>
                  <a:lnTo>
                    <a:pt x="1072" y="15"/>
                  </a:lnTo>
                  <a:lnTo>
                    <a:pt x="1097" y="35"/>
                  </a:lnTo>
                  <a:lnTo>
                    <a:pt x="1092" y="60"/>
                  </a:lnTo>
                  <a:lnTo>
                    <a:pt x="1092" y="65"/>
                  </a:lnTo>
                  <a:lnTo>
                    <a:pt x="1097" y="70"/>
                  </a:lnTo>
                  <a:lnTo>
                    <a:pt x="1102" y="75"/>
                  </a:lnTo>
                  <a:lnTo>
                    <a:pt x="1112" y="70"/>
                  </a:lnTo>
                  <a:lnTo>
                    <a:pt x="1161" y="35"/>
                  </a:lnTo>
                  <a:lnTo>
                    <a:pt x="1186" y="20"/>
                  </a:lnTo>
                  <a:lnTo>
                    <a:pt x="1196" y="20"/>
                  </a:lnTo>
                  <a:lnTo>
                    <a:pt x="1206" y="20"/>
                  </a:lnTo>
                  <a:lnTo>
                    <a:pt x="1216" y="20"/>
                  </a:lnTo>
                  <a:lnTo>
                    <a:pt x="1221" y="25"/>
                  </a:lnTo>
                  <a:lnTo>
                    <a:pt x="1236" y="35"/>
                  </a:lnTo>
                  <a:lnTo>
                    <a:pt x="1246" y="50"/>
                  </a:lnTo>
                  <a:lnTo>
                    <a:pt x="1256" y="65"/>
                  </a:lnTo>
                  <a:lnTo>
                    <a:pt x="1261" y="70"/>
                  </a:lnTo>
                  <a:lnTo>
                    <a:pt x="1256" y="80"/>
                  </a:lnTo>
                  <a:lnTo>
                    <a:pt x="1246" y="85"/>
                  </a:lnTo>
                  <a:lnTo>
                    <a:pt x="1241" y="90"/>
                  </a:lnTo>
                  <a:lnTo>
                    <a:pt x="1241" y="100"/>
                  </a:lnTo>
                  <a:lnTo>
                    <a:pt x="1246" y="105"/>
                  </a:lnTo>
                  <a:lnTo>
                    <a:pt x="1246" y="115"/>
                  </a:lnTo>
                  <a:lnTo>
                    <a:pt x="1261" y="125"/>
                  </a:lnTo>
                  <a:lnTo>
                    <a:pt x="1276" y="135"/>
                  </a:lnTo>
                  <a:lnTo>
                    <a:pt x="1276" y="140"/>
                  </a:lnTo>
                  <a:lnTo>
                    <a:pt x="1276" y="150"/>
                  </a:lnTo>
                  <a:lnTo>
                    <a:pt x="1276" y="155"/>
                  </a:lnTo>
                  <a:lnTo>
                    <a:pt x="1271" y="155"/>
                  </a:lnTo>
                  <a:lnTo>
                    <a:pt x="1256" y="160"/>
                  </a:lnTo>
                  <a:lnTo>
                    <a:pt x="1241" y="160"/>
                  </a:lnTo>
                  <a:lnTo>
                    <a:pt x="1236" y="160"/>
                  </a:lnTo>
                  <a:lnTo>
                    <a:pt x="1231" y="170"/>
                  </a:lnTo>
                  <a:lnTo>
                    <a:pt x="1231" y="180"/>
                  </a:lnTo>
                  <a:lnTo>
                    <a:pt x="1236" y="190"/>
                  </a:lnTo>
                  <a:lnTo>
                    <a:pt x="1246" y="215"/>
                  </a:lnTo>
                  <a:lnTo>
                    <a:pt x="1251" y="239"/>
                  </a:lnTo>
                  <a:lnTo>
                    <a:pt x="1251" y="254"/>
                  </a:lnTo>
                  <a:lnTo>
                    <a:pt x="1246" y="264"/>
                  </a:lnTo>
                  <a:lnTo>
                    <a:pt x="1236" y="279"/>
                  </a:lnTo>
                  <a:lnTo>
                    <a:pt x="1221" y="289"/>
                  </a:lnTo>
                  <a:lnTo>
                    <a:pt x="1206" y="289"/>
                  </a:lnTo>
                  <a:lnTo>
                    <a:pt x="1191" y="289"/>
                  </a:lnTo>
                  <a:lnTo>
                    <a:pt x="1181" y="289"/>
                  </a:lnTo>
                  <a:lnTo>
                    <a:pt x="1171" y="294"/>
                  </a:lnTo>
                  <a:lnTo>
                    <a:pt x="1141" y="314"/>
                  </a:lnTo>
                  <a:lnTo>
                    <a:pt x="1126" y="324"/>
                  </a:lnTo>
                  <a:lnTo>
                    <a:pt x="1117" y="334"/>
                  </a:lnTo>
                  <a:lnTo>
                    <a:pt x="1117" y="344"/>
                  </a:lnTo>
                  <a:lnTo>
                    <a:pt x="1117" y="349"/>
                  </a:lnTo>
                  <a:lnTo>
                    <a:pt x="1117" y="354"/>
                  </a:lnTo>
                  <a:lnTo>
                    <a:pt x="1131" y="374"/>
                  </a:lnTo>
                  <a:lnTo>
                    <a:pt x="1151" y="409"/>
                  </a:lnTo>
                  <a:lnTo>
                    <a:pt x="1156" y="429"/>
                  </a:lnTo>
                  <a:lnTo>
                    <a:pt x="1156" y="444"/>
                  </a:lnTo>
                  <a:lnTo>
                    <a:pt x="1156" y="459"/>
                  </a:lnTo>
                  <a:lnTo>
                    <a:pt x="1151" y="464"/>
                  </a:lnTo>
                  <a:lnTo>
                    <a:pt x="1146" y="469"/>
                  </a:lnTo>
                  <a:lnTo>
                    <a:pt x="1136" y="469"/>
                  </a:lnTo>
                  <a:lnTo>
                    <a:pt x="1122" y="469"/>
                  </a:lnTo>
                  <a:lnTo>
                    <a:pt x="1087" y="459"/>
                  </a:lnTo>
                  <a:lnTo>
                    <a:pt x="1072" y="454"/>
                  </a:lnTo>
                  <a:lnTo>
                    <a:pt x="1057" y="454"/>
                  </a:lnTo>
                  <a:lnTo>
                    <a:pt x="1042" y="459"/>
                  </a:lnTo>
                  <a:lnTo>
                    <a:pt x="1027" y="469"/>
                  </a:lnTo>
                  <a:lnTo>
                    <a:pt x="1017" y="479"/>
                  </a:lnTo>
                  <a:lnTo>
                    <a:pt x="1017" y="494"/>
                  </a:lnTo>
                  <a:lnTo>
                    <a:pt x="1017" y="504"/>
                  </a:lnTo>
                  <a:lnTo>
                    <a:pt x="1017" y="514"/>
                  </a:lnTo>
                  <a:lnTo>
                    <a:pt x="1022" y="534"/>
                  </a:lnTo>
                  <a:lnTo>
                    <a:pt x="1022" y="544"/>
                  </a:lnTo>
                  <a:lnTo>
                    <a:pt x="1022" y="549"/>
                  </a:lnTo>
                  <a:lnTo>
                    <a:pt x="1017" y="549"/>
                  </a:lnTo>
                  <a:lnTo>
                    <a:pt x="1007" y="549"/>
                  </a:lnTo>
                  <a:lnTo>
                    <a:pt x="987" y="544"/>
                  </a:lnTo>
                  <a:lnTo>
                    <a:pt x="967" y="539"/>
                  </a:lnTo>
                  <a:lnTo>
                    <a:pt x="957" y="539"/>
                  </a:lnTo>
                  <a:lnTo>
                    <a:pt x="947" y="539"/>
                  </a:lnTo>
                  <a:lnTo>
                    <a:pt x="942" y="544"/>
                  </a:lnTo>
                  <a:lnTo>
                    <a:pt x="937" y="549"/>
                  </a:lnTo>
                  <a:lnTo>
                    <a:pt x="932" y="569"/>
                  </a:lnTo>
                  <a:lnTo>
                    <a:pt x="927" y="594"/>
                  </a:lnTo>
                  <a:lnTo>
                    <a:pt x="917" y="614"/>
                  </a:lnTo>
                  <a:lnTo>
                    <a:pt x="912" y="619"/>
                  </a:lnTo>
                  <a:lnTo>
                    <a:pt x="902" y="629"/>
                  </a:lnTo>
                  <a:lnTo>
                    <a:pt x="877" y="639"/>
                  </a:lnTo>
                  <a:lnTo>
                    <a:pt x="822" y="653"/>
                  </a:lnTo>
                  <a:lnTo>
                    <a:pt x="818" y="658"/>
                  </a:lnTo>
                  <a:lnTo>
                    <a:pt x="813" y="668"/>
                  </a:lnTo>
                  <a:lnTo>
                    <a:pt x="813" y="698"/>
                  </a:lnTo>
                  <a:lnTo>
                    <a:pt x="813" y="733"/>
                  </a:lnTo>
                  <a:lnTo>
                    <a:pt x="813" y="743"/>
                  </a:lnTo>
                  <a:lnTo>
                    <a:pt x="808" y="748"/>
                  </a:lnTo>
                  <a:lnTo>
                    <a:pt x="803" y="753"/>
                  </a:lnTo>
                  <a:lnTo>
                    <a:pt x="798" y="753"/>
                  </a:lnTo>
                  <a:lnTo>
                    <a:pt x="793" y="753"/>
                  </a:lnTo>
                  <a:lnTo>
                    <a:pt x="778" y="753"/>
                  </a:lnTo>
                  <a:lnTo>
                    <a:pt x="738" y="738"/>
                  </a:lnTo>
                  <a:lnTo>
                    <a:pt x="703" y="723"/>
                  </a:lnTo>
                  <a:lnTo>
                    <a:pt x="688" y="723"/>
                  </a:lnTo>
                  <a:lnTo>
                    <a:pt x="683" y="723"/>
                  </a:lnTo>
                  <a:lnTo>
                    <a:pt x="678" y="723"/>
                  </a:lnTo>
                  <a:lnTo>
                    <a:pt x="673" y="723"/>
                  </a:lnTo>
                  <a:lnTo>
                    <a:pt x="673" y="728"/>
                  </a:lnTo>
                  <a:lnTo>
                    <a:pt x="668" y="743"/>
                  </a:lnTo>
                  <a:lnTo>
                    <a:pt x="663" y="763"/>
                  </a:lnTo>
                  <a:lnTo>
                    <a:pt x="658" y="768"/>
                  </a:lnTo>
                  <a:lnTo>
                    <a:pt x="648" y="778"/>
                  </a:lnTo>
                  <a:lnTo>
                    <a:pt x="643" y="778"/>
                  </a:lnTo>
                  <a:lnTo>
                    <a:pt x="638" y="778"/>
                  </a:lnTo>
                  <a:lnTo>
                    <a:pt x="628" y="778"/>
                  </a:lnTo>
                  <a:lnTo>
                    <a:pt x="598" y="768"/>
                  </a:lnTo>
                  <a:lnTo>
                    <a:pt x="543" y="748"/>
                  </a:lnTo>
                  <a:lnTo>
                    <a:pt x="538" y="748"/>
                  </a:lnTo>
                  <a:lnTo>
                    <a:pt x="533" y="758"/>
                  </a:lnTo>
                  <a:lnTo>
                    <a:pt x="518" y="778"/>
                  </a:lnTo>
                  <a:lnTo>
                    <a:pt x="509" y="808"/>
                  </a:lnTo>
                  <a:lnTo>
                    <a:pt x="504" y="818"/>
                  </a:lnTo>
                  <a:lnTo>
                    <a:pt x="494" y="828"/>
                  </a:lnTo>
                  <a:lnTo>
                    <a:pt x="489" y="828"/>
                  </a:lnTo>
                  <a:lnTo>
                    <a:pt x="484" y="828"/>
                  </a:lnTo>
                  <a:lnTo>
                    <a:pt x="474" y="828"/>
                  </a:lnTo>
                  <a:lnTo>
                    <a:pt x="439" y="818"/>
                  </a:lnTo>
                  <a:lnTo>
                    <a:pt x="409" y="808"/>
                  </a:lnTo>
                  <a:lnTo>
                    <a:pt x="394" y="803"/>
                  </a:lnTo>
                  <a:lnTo>
                    <a:pt x="384" y="803"/>
                  </a:lnTo>
                  <a:lnTo>
                    <a:pt x="379" y="803"/>
                  </a:lnTo>
                  <a:lnTo>
                    <a:pt x="374" y="808"/>
                  </a:lnTo>
                  <a:lnTo>
                    <a:pt x="359" y="818"/>
                  </a:lnTo>
                  <a:lnTo>
                    <a:pt x="344" y="833"/>
                  </a:lnTo>
                  <a:lnTo>
                    <a:pt x="339" y="833"/>
                  </a:lnTo>
                  <a:lnTo>
                    <a:pt x="324" y="838"/>
                  </a:lnTo>
                  <a:lnTo>
                    <a:pt x="314" y="838"/>
                  </a:lnTo>
                  <a:lnTo>
                    <a:pt x="304" y="828"/>
                  </a:lnTo>
                  <a:lnTo>
                    <a:pt x="294" y="808"/>
                  </a:lnTo>
                  <a:lnTo>
                    <a:pt x="284" y="783"/>
                  </a:lnTo>
                  <a:lnTo>
                    <a:pt x="274" y="773"/>
                  </a:lnTo>
                  <a:lnTo>
                    <a:pt x="264" y="768"/>
                  </a:lnTo>
                  <a:lnTo>
                    <a:pt x="215" y="748"/>
                  </a:lnTo>
                  <a:lnTo>
                    <a:pt x="160" y="743"/>
                  </a:lnTo>
                  <a:lnTo>
                    <a:pt x="150" y="738"/>
                  </a:lnTo>
                  <a:lnTo>
                    <a:pt x="140" y="733"/>
                  </a:lnTo>
                  <a:lnTo>
                    <a:pt x="135" y="728"/>
                  </a:lnTo>
                  <a:lnTo>
                    <a:pt x="130" y="718"/>
                  </a:lnTo>
                  <a:lnTo>
                    <a:pt x="120" y="703"/>
                  </a:lnTo>
                  <a:lnTo>
                    <a:pt x="110" y="688"/>
                  </a:lnTo>
                  <a:lnTo>
                    <a:pt x="70" y="634"/>
                  </a:lnTo>
                  <a:lnTo>
                    <a:pt x="0" y="559"/>
                  </a:lnTo>
                  <a:close/>
                </a:path>
              </a:pathLst>
            </a:custGeom>
            <a:solidFill>
              <a:srgbClr val="63F3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24" name="Freeform 8"/>
            <p:cNvSpPr>
              <a:spLocks/>
            </p:cNvSpPr>
            <p:nvPr/>
          </p:nvSpPr>
          <p:spPr bwMode="auto">
            <a:xfrm>
              <a:off x="3906" y="3079"/>
              <a:ext cx="68" cy="439"/>
            </a:xfrm>
            <a:custGeom>
              <a:avLst/>
              <a:gdLst>
                <a:gd name="T0" fmla="*/ 0 w 40"/>
                <a:gd name="T1" fmla="*/ 260 h 260"/>
                <a:gd name="T2" fmla="*/ 5 w 40"/>
                <a:gd name="T3" fmla="*/ 255 h 260"/>
                <a:gd name="T4" fmla="*/ 10 w 40"/>
                <a:gd name="T5" fmla="*/ 245 h 260"/>
                <a:gd name="T6" fmla="*/ 20 w 40"/>
                <a:gd name="T7" fmla="*/ 220 h 260"/>
                <a:gd name="T8" fmla="*/ 25 w 40"/>
                <a:gd name="T9" fmla="*/ 150 h 260"/>
                <a:gd name="T10" fmla="*/ 20 w 40"/>
                <a:gd name="T11" fmla="*/ 70 h 260"/>
                <a:gd name="T12" fmla="*/ 10 w 40"/>
                <a:gd name="T13" fmla="*/ 0 h 260"/>
                <a:gd name="T14" fmla="*/ 25 w 40"/>
                <a:gd name="T15" fmla="*/ 20 h 260"/>
                <a:gd name="T16" fmla="*/ 30 w 40"/>
                <a:gd name="T17" fmla="*/ 50 h 260"/>
                <a:gd name="T18" fmla="*/ 40 w 40"/>
                <a:gd name="T19" fmla="*/ 130 h 260"/>
                <a:gd name="T20" fmla="*/ 40 w 40"/>
                <a:gd name="T21" fmla="*/ 200 h 260"/>
                <a:gd name="T22" fmla="*/ 30 w 40"/>
                <a:gd name="T23" fmla="*/ 245 h 260"/>
                <a:gd name="T24" fmla="*/ 15 w 40"/>
                <a:gd name="T25" fmla="*/ 255 h 260"/>
                <a:gd name="T26" fmla="*/ 10 w 40"/>
                <a:gd name="T27" fmla="*/ 255 h 260"/>
                <a:gd name="T28" fmla="*/ 0 w 40"/>
                <a:gd name="T29" fmla="*/ 26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60">
                  <a:moveTo>
                    <a:pt x="0" y="260"/>
                  </a:moveTo>
                  <a:lnTo>
                    <a:pt x="5" y="255"/>
                  </a:lnTo>
                  <a:lnTo>
                    <a:pt x="10" y="245"/>
                  </a:lnTo>
                  <a:lnTo>
                    <a:pt x="20" y="220"/>
                  </a:lnTo>
                  <a:lnTo>
                    <a:pt x="25" y="150"/>
                  </a:lnTo>
                  <a:lnTo>
                    <a:pt x="20" y="70"/>
                  </a:lnTo>
                  <a:lnTo>
                    <a:pt x="10" y="0"/>
                  </a:lnTo>
                  <a:lnTo>
                    <a:pt x="25" y="20"/>
                  </a:lnTo>
                  <a:lnTo>
                    <a:pt x="30" y="50"/>
                  </a:lnTo>
                  <a:lnTo>
                    <a:pt x="40" y="130"/>
                  </a:lnTo>
                  <a:lnTo>
                    <a:pt x="40" y="200"/>
                  </a:lnTo>
                  <a:lnTo>
                    <a:pt x="30" y="245"/>
                  </a:lnTo>
                  <a:lnTo>
                    <a:pt x="15" y="255"/>
                  </a:lnTo>
                  <a:lnTo>
                    <a:pt x="10" y="255"/>
                  </a:lnTo>
                  <a:lnTo>
                    <a:pt x="0" y="260"/>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25" name="Freeform 9"/>
            <p:cNvSpPr>
              <a:spLocks/>
            </p:cNvSpPr>
            <p:nvPr/>
          </p:nvSpPr>
          <p:spPr bwMode="auto">
            <a:xfrm>
              <a:off x="4183" y="2927"/>
              <a:ext cx="220" cy="414"/>
            </a:xfrm>
            <a:custGeom>
              <a:avLst/>
              <a:gdLst>
                <a:gd name="T0" fmla="*/ 15 w 130"/>
                <a:gd name="T1" fmla="*/ 245 h 245"/>
                <a:gd name="T2" fmla="*/ 55 w 130"/>
                <a:gd name="T3" fmla="*/ 195 h 245"/>
                <a:gd name="T4" fmla="*/ 70 w 130"/>
                <a:gd name="T5" fmla="*/ 165 h 245"/>
                <a:gd name="T6" fmla="*/ 80 w 130"/>
                <a:gd name="T7" fmla="*/ 145 h 245"/>
                <a:gd name="T8" fmla="*/ 80 w 130"/>
                <a:gd name="T9" fmla="*/ 135 h 245"/>
                <a:gd name="T10" fmla="*/ 70 w 130"/>
                <a:gd name="T11" fmla="*/ 125 h 245"/>
                <a:gd name="T12" fmla="*/ 45 w 130"/>
                <a:gd name="T13" fmla="*/ 100 h 245"/>
                <a:gd name="T14" fmla="*/ 0 w 130"/>
                <a:gd name="T15" fmla="*/ 55 h 245"/>
                <a:gd name="T16" fmla="*/ 55 w 130"/>
                <a:gd name="T17" fmla="*/ 95 h 245"/>
                <a:gd name="T18" fmla="*/ 80 w 130"/>
                <a:gd name="T19" fmla="*/ 115 h 245"/>
                <a:gd name="T20" fmla="*/ 90 w 130"/>
                <a:gd name="T21" fmla="*/ 130 h 245"/>
                <a:gd name="T22" fmla="*/ 115 w 130"/>
                <a:gd name="T23" fmla="*/ 65 h 245"/>
                <a:gd name="T24" fmla="*/ 130 w 130"/>
                <a:gd name="T25" fmla="*/ 25 h 245"/>
                <a:gd name="T26" fmla="*/ 130 w 130"/>
                <a:gd name="T27" fmla="*/ 10 h 245"/>
                <a:gd name="T28" fmla="*/ 130 w 130"/>
                <a:gd name="T29" fmla="*/ 0 h 245"/>
                <a:gd name="T30" fmla="*/ 130 w 130"/>
                <a:gd name="T31" fmla="*/ 20 h 245"/>
                <a:gd name="T32" fmla="*/ 125 w 130"/>
                <a:gd name="T33" fmla="*/ 45 h 245"/>
                <a:gd name="T34" fmla="*/ 105 w 130"/>
                <a:gd name="T35" fmla="*/ 115 h 245"/>
                <a:gd name="T36" fmla="*/ 80 w 130"/>
                <a:gd name="T37" fmla="*/ 175 h 245"/>
                <a:gd name="T38" fmla="*/ 65 w 130"/>
                <a:gd name="T39" fmla="*/ 210 h 245"/>
                <a:gd name="T40" fmla="*/ 40 w 130"/>
                <a:gd name="T41" fmla="*/ 230 h 245"/>
                <a:gd name="T42" fmla="*/ 15 w 130"/>
                <a:gd name="T43" fmla="*/ 24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0" h="245">
                  <a:moveTo>
                    <a:pt x="15" y="245"/>
                  </a:moveTo>
                  <a:lnTo>
                    <a:pt x="55" y="195"/>
                  </a:lnTo>
                  <a:lnTo>
                    <a:pt x="70" y="165"/>
                  </a:lnTo>
                  <a:lnTo>
                    <a:pt x="80" y="145"/>
                  </a:lnTo>
                  <a:lnTo>
                    <a:pt x="80" y="135"/>
                  </a:lnTo>
                  <a:lnTo>
                    <a:pt x="70" y="125"/>
                  </a:lnTo>
                  <a:lnTo>
                    <a:pt x="45" y="100"/>
                  </a:lnTo>
                  <a:lnTo>
                    <a:pt x="0" y="55"/>
                  </a:lnTo>
                  <a:lnTo>
                    <a:pt x="55" y="95"/>
                  </a:lnTo>
                  <a:lnTo>
                    <a:pt x="80" y="115"/>
                  </a:lnTo>
                  <a:lnTo>
                    <a:pt x="90" y="130"/>
                  </a:lnTo>
                  <a:lnTo>
                    <a:pt x="115" y="65"/>
                  </a:lnTo>
                  <a:lnTo>
                    <a:pt x="130" y="25"/>
                  </a:lnTo>
                  <a:lnTo>
                    <a:pt x="130" y="10"/>
                  </a:lnTo>
                  <a:lnTo>
                    <a:pt x="130" y="0"/>
                  </a:lnTo>
                  <a:lnTo>
                    <a:pt x="130" y="20"/>
                  </a:lnTo>
                  <a:lnTo>
                    <a:pt x="125" y="45"/>
                  </a:lnTo>
                  <a:lnTo>
                    <a:pt x="105" y="115"/>
                  </a:lnTo>
                  <a:lnTo>
                    <a:pt x="80" y="175"/>
                  </a:lnTo>
                  <a:lnTo>
                    <a:pt x="65" y="210"/>
                  </a:lnTo>
                  <a:lnTo>
                    <a:pt x="40" y="230"/>
                  </a:lnTo>
                  <a:lnTo>
                    <a:pt x="15" y="24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26" name="Freeform 10"/>
            <p:cNvSpPr>
              <a:spLocks/>
            </p:cNvSpPr>
            <p:nvPr/>
          </p:nvSpPr>
          <p:spPr bwMode="auto">
            <a:xfrm>
              <a:off x="3577" y="3198"/>
              <a:ext cx="135" cy="388"/>
            </a:xfrm>
            <a:custGeom>
              <a:avLst/>
              <a:gdLst>
                <a:gd name="T0" fmla="*/ 0 w 80"/>
                <a:gd name="T1" fmla="*/ 230 h 230"/>
                <a:gd name="T2" fmla="*/ 10 w 80"/>
                <a:gd name="T3" fmla="*/ 215 h 230"/>
                <a:gd name="T4" fmla="*/ 25 w 80"/>
                <a:gd name="T5" fmla="*/ 190 h 230"/>
                <a:gd name="T6" fmla="*/ 55 w 80"/>
                <a:gd name="T7" fmla="*/ 115 h 230"/>
                <a:gd name="T8" fmla="*/ 80 w 80"/>
                <a:gd name="T9" fmla="*/ 40 h 230"/>
                <a:gd name="T10" fmla="*/ 80 w 80"/>
                <a:gd name="T11" fmla="*/ 10 h 230"/>
                <a:gd name="T12" fmla="*/ 80 w 80"/>
                <a:gd name="T13" fmla="*/ 5 h 230"/>
                <a:gd name="T14" fmla="*/ 80 w 80"/>
                <a:gd name="T15" fmla="*/ 0 h 230"/>
                <a:gd name="T16" fmla="*/ 75 w 80"/>
                <a:gd name="T17" fmla="*/ 0 h 230"/>
                <a:gd name="T18" fmla="*/ 80 w 80"/>
                <a:gd name="T19" fmla="*/ 10 h 230"/>
                <a:gd name="T20" fmla="*/ 80 w 80"/>
                <a:gd name="T21" fmla="*/ 20 h 230"/>
                <a:gd name="T22" fmla="*/ 80 w 80"/>
                <a:gd name="T23" fmla="*/ 55 h 230"/>
                <a:gd name="T24" fmla="*/ 65 w 80"/>
                <a:gd name="T25" fmla="*/ 130 h 230"/>
                <a:gd name="T26" fmla="*/ 40 w 80"/>
                <a:gd name="T27" fmla="*/ 195 h 230"/>
                <a:gd name="T28" fmla="*/ 30 w 80"/>
                <a:gd name="T29" fmla="*/ 220 h 230"/>
                <a:gd name="T30" fmla="*/ 25 w 80"/>
                <a:gd name="T31" fmla="*/ 225 h 230"/>
                <a:gd name="T32" fmla="*/ 20 w 80"/>
                <a:gd name="T33" fmla="*/ 230 h 230"/>
                <a:gd name="T34" fmla="*/ 10 w 80"/>
                <a:gd name="T35" fmla="*/ 230 h 230"/>
                <a:gd name="T36" fmla="*/ 0 w 80"/>
                <a:gd name="T37" fmla="*/ 23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0" h="230">
                  <a:moveTo>
                    <a:pt x="0" y="230"/>
                  </a:moveTo>
                  <a:lnTo>
                    <a:pt x="10" y="215"/>
                  </a:lnTo>
                  <a:lnTo>
                    <a:pt x="25" y="190"/>
                  </a:lnTo>
                  <a:lnTo>
                    <a:pt x="55" y="115"/>
                  </a:lnTo>
                  <a:lnTo>
                    <a:pt x="80" y="40"/>
                  </a:lnTo>
                  <a:lnTo>
                    <a:pt x="80" y="10"/>
                  </a:lnTo>
                  <a:lnTo>
                    <a:pt x="80" y="5"/>
                  </a:lnTo>
                  <a:lnTo>
                    <a:pt x="80" y="0"/>
                  </a:lnTo>
                  <a:lnTo>
                    <a:pt x="75" y="0"/>
                  </a:lnTo>
                  <a:lnTo>
                    <a:pt x="80" y="10"/>
                  </a:lnTo>
                  <a:lnTo>
                    <a:pt x="80" y="20"/>
                  </a:lnTo>
                  <a:lnTo>
                    <a:pt x="80" y="55"/>
                  </a:lnTo>
                  <a:lnTo>
                    <a:pt x="65" y="130"/>
                  </a:lnTo>
                  <a:lnTo>
                    <a:pt x="40" y="195"/>
                  </a:lnTo>
                  <a:lnTo>
                    <a:pt x="30" y="220"/>
                  </a:lnTo>
                  <a:lnTo>
                    <a:pt x="25" y="225"/>
                  </a:lnTo>
                  <a:lnTo>
                    <a:pt x="20" y="230"/>
                  </a:lnTo>
                  <a:lnTo>
                    <a:pt x="10" y="230"/>
                  </a:lnTo>
                  <a:lnTo>
                    <a:pt x="0" y="230"/>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27" name="Freeform 11"/>
            <p:cNvSpPr>
              <a:spLocks/>
            </p:cNvSpPr>
            <p:nvPr/>
          </p:nvSpPr>
          <p:spPr bwMode="auto">
            <a:xfrm>
              <a:off x="3131" y="2634"/>
              <a:ext cx="2011" cy="1018"/>
            </a:xfrm>
            <a:custGeom>
              <a:avLst/>
              <a:gdLst>
                <a:gd name="T0" fmla="*/ 0 w 1191"/>
                <a:gd name="T1" fmla="*/ 494 h 603"/>
                <a:gd name="T2" fmla="*/ 0 w 1191"/>
                <a:gd name="T3" fmla="*/ 489 h 603"/>
                <a:gd name="T4" fmla="*/ 5 w 1191"/>
                <a:gd name="T5" fmla="*/ 479 h 603"/>
                <a:gd name="T6" fmla="*/ 15 w 1191"/>
                <a:gd name="T7" fmla="*/ 469 h 603"/>
                <a:gd name="T8" fmla="*/ 30 w 1191"/>
                <a:gd name="T9" fmla="*/ 454 h 603"/>
                <a:gd name="T10" fmla="*/ 55 w 1191"/>
                <a:gd name="T11" fmla="*/ 484 h 603"/>
                <a:gd name="T12" fmla="*/ 80 w 1191"/>
                <a:gd name="T13" fmla="*/ 509 h 603"/>
                <a:gd name="T14" fmla="*/ 110 w 1191"/>
                <a:gd name="T15" fmla="*/ 529 h 603"/>
                <a:gd name="T16" fmla="*/ 150 w 1191"/>
                <a:gd name="T17" fmla="*/ 549 h 603"/>
                <a:gd name="T18" fmla="*/ 190 w 1191"/>
                <a:gd name="T19" fmla="*/ 559 h 603"/>
                <a:gd name="T20" fmla="*/ 244 w 1191"/>
                <a:gd name="T21" fmla="*/ 564 h 603"/>
                <a:gd name="T22" fmla="*/ 304 w 1191"/>
                <a:gd name="T23" fmla="*/ 564 h 603"/>
                <a:gd name="T24" fmla="*/ 374 w 1191"/>
                <a:gd name="T25" fmla="*/ 554 h 603"/>
                <a:gd name="T26" fmla="*/ 419 w 1191"/>
                <a:gd name="T27" fmla="*/ 539 h 603"/>
                <a:gd name="T28" fmla="*/ 464 w 1191"/>
                <a:gd name="T29" fmla="*/ 519 h 603"/>
                <a:gd name="T30" fmla="*/ 573 w 1191"/>
                <a:gd name="T31" fmla="*/ 459 h 603"/>
                <a:gd name="T32" fmla="*/ 822 w 1191"/>
                <a:gd name="T33" fmla="*/ 289 h 603"/>
                <a:gd name="T34" fmla="*/ 1191 w 1191"/>
                <a:gd name="T35" fmla="*/ 0 h 603"/>
                <a:gd name="T36" fmla="*/ 1136 w 1191"/>
                <a:gd name="T37" fmla="*/ 60 h 603"/>
                <a:gd name="T38" fmla="*/ 1047 w 1191"/>
                <a:gd name="T39" fmla="*/ 145 h 603"/>
                <a:gd name="T40" fmla="*/ 803 w 1191"/>
                <a:gd name="T41" fmla="*/ 344 h 603"/>
                <a:gd name="T42" fmla="*/ 553 w 1191"/>
                <a:gd name="T43" fmla="*/ 519 h 603"/>
                <a:gd name="T44" fmla="*/ 449 w 1191"/>
                <a:gd name="T45" fmla="*/ 574 h 603"/>
                <a:gd name="T46" fmla="*/ 409 w 1191"/>
                <a:gd name="T47" fmla="*/ 588 h 603"/>
                <a:gd name="T48" fmla="*/ 374 w 1191"/>
                <a:gd name="T49" fmla="*/ 598 h 603"/>
                <a:gd name="T50" fmla="*/ 269 w 1191"/>
                <a:gd name="T51" fmla="*/ 603 h 603"/>
                <a:gd name="T52" fmla="*/ 219 w 1191"/>
                <a:gd name="T53" fmla="*/ 598 h 603"/>
                <a:gd name="T54" fmla="*/ 170 w 1191"/>
                <a:gd name="T55" fmla="*/ 593 h 603"/>
                <a:gd name="T56" fmla="*/ 125 w 1191"/>
                <a:gd name="T57" fmla="*/ 584 h 603"/>
                <a:gd name="T58" fmla="*/ 80 w 1191"/>
                <a:gd name="T59" fmla="*/ 564 h 603"/>
                <a:gd name="T60" fmla="*/ 40 w 1191"/>
                <a:gd name="T61" fmla="*/ 534 h 603"/>
                <a:gd name="T62" fmla="*/ 0 w 1191"/>
                <a:gd name="T63" fmla="*/ 494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91" h="603">
                  <a:moveTo>
                    <a:pt x="0" y="494"/>
                  </a:moveTo>
                  <a:lnTo>
                    <a:pt x="0" y="489"/>
                  </a:lnTo>
                  <a:lnTo>
                    <a:pt x="5" y="479"/>
                  </a:lnTo>
                  <a:lnTo>
                    <a:pt x="15" y="469"/>
                  </a:lnTo>
                  <a:lnTo>
                    <a:pt x="30" y="454"/>
                  </a:lnTo>
                  <a:lnTo>
                    <a:pt x="55" y="484"/>
                  </a:lnTo>
                  <a:lnTo>
                    <a:pt x="80" y="509"/>
                  </a:lnTo>
                  <a:lnTo>
                    <a:pt x="110" y="529"/>
                  </a:lnTo>
                  <a:lnTo>
                    <a:pt x="150" y="549"/>
                  </a:lnTo>
                  <a:lnTo>
                    <a:pt x="190" y="559"/>
                  </a:lnTo>
                  <a:lnTo>
                    <a:pt x="244" y="564"/>
                  </a:lnTo>
                  <a:lnTo>
                    <a:pt x="304" y="564"/>
                  </a:lnTo>
                  <a:lnTo>
                    <a:pt x="374" y="554"/>
                  </a:lnTo>
                  <a:lnTo>
                    <a:pt x="419" y="539"/>
                  </a:lnTo>
                  <a:lnTo>
                    <a:pt x="464" y="519"/>
                  </a:lnTo>
                  <a:lnTo>
                    <a:pt x="573" y="459"/>
                  </a:lnTo>
                  <a:lnTo>
                    <a:pt x="822" y="289"/>
                  </a:lnTo>
                  <a:lnTo>
                    <a:pt x="1191" y="0"/>
                  </a:lnTo>
                  <a:lnTo>
                    <a:pt x="1136" y="60"/>
                  </a:lnTo>
                  <a:lnTo>
                    <a:pt x="1047" y="145"/>
                  </a:lnTo>
                  <a:lnTo>
                    <a:pt x="803" y="344"/>
                  </a:lnTo>
                  <a:lnTo>
                    <a:pt x="553" y="519"/>
                  </a:lnTo>
                  <a:lnTo>
                    <a:pt x="449" y="574"/>
                  </a:lnTo>
                  <a:lnTo>
                    <a:pt x="409" y="588"/>
                  </a:lnTo>
                  <a:lnTo>
                    <a:pt x="374" y="598"/>
                  </a:lnTo>
                  <a:lnTo>
                    <a:pt x="269" y="603"/>
                  </a:lnTo>
                  <a:lnTo>
                    <a:pt x="219" y="598"/>
                  </a:lnTo>
                  <a:lnTo>
                    <a:pt x="170" y="593"/>
                  </a:lnTo>
                  <a:lnTo>
                    <a:pt x="125" y="584"/>
                  </a:lnTo>
                  <a:lnTo>
                    <a:pt x="80" y="564"/>
                  </a:lnTo>
                  <a:lnTo>
                    <a:pt x="40" y="534"/>
                  </a:lnTo>
                  <a:lnTo>
                    <a:pt x="0" y="494"/>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28" name="Freeform 12"/>
            <p:cNvSpPr>
              <a:spLocks/>
            </p:cNvSpPr>
            <p:nvPr/>
          </p:nvSpPr>
          <p:spPr bwMode="auto">
            <a:xfrm>
              <a:off x="4570" y="2608"/>
              <a:ext cx="312" cy="471"/>
            </a:xfrm>
            <a:custGeom>
              <a:avLst/>
              <a:gdLst>
                <a:gd name="T0" fmla="*/ 0 w 185"/>
                <a:gd name="T1" fmla="*/ 279 h 279"/>
                <a:gd name="T2" fmla="*/ 10 w 185"/>
                <a:gd name="T3" fmla="*/ 269 h 279"/>
                <a:gd name="T4" fmla="*/ 25 w 185"/>
                <a:gd name="T5" fmla="*/ 249 h 279"/>
                <a:gd name="T6" fmla="*/ 45 w 185"/>
                <a:gd name="T7" fmla="*/ 204 h 279"/>
                <a:gd name="T8" fmla="*/ 60 w 185"/>
                <a:gd name="T9" fmla="*/ 160 h 279"/>
                <a:gd name="T10" fmla="*/ 65 w 185"/>
                <a:gd name="T11" fmla="*/ 140 h 279"/>
                <a:gd name="T12" fmla="*/ 65 w 185"/>
                <a:gd name="T13" fmla="*/ 135 h 279"/>
                <a:gd name="T14" fmla="*/ 60 w 185"/>
                <a:gd name="T15" fmla="*/ 130 h 279"/>
                <a:gd name="T16" fmla="*/ 35 w 185"/>
                <a:gd name="T17" fmla="*/ 80 h 279"/>
                <a:gd name="T18" fmla="*/ 5 w 185"/>
                <a:gd name="T19" fmla="*/ 30 h 279"/>
                <a:gd name="T20" fmla="*/ 15 w 185"/>
                <a:gd name="T21" fmla="*/ 40 h 279"/>
                <a:gd name="T22" fmla="*/ 30 w 185"/>
                <a:gd name="T23" fmla="*/ 55 h 279"/>
                <a:gd name="T24" fmla="*/ 50 w 185"/>
                <a:gd name="T25" fmla="*/ 90 h 279"/>
                <a:gd name="T26" fmla="*/ 65 w 185"/>
                <a:gd name="T27" fmla="*/ 120 h 279"/>
                <a:gd name="T28" fmla="*/ 75 w 185"/>
                <a:gd name="T29" fmla="*/ 130 h 279"/>
                <a:gd name="T30" fmla="*/ 80 w 185"/>
                <a:gd name="T31" fmla="*/ 130 h 279"/>
                <a:gd name="T32" fmla="*/ 85 w 185"/>
                <a:gd name="T33" fmla="*/ 120 h 279"/>
                <a:gd name="T34" fmla="*/ 90 w 185"/>
                <a:gd name="T35" fmla="*/ 105 h 279"/>
                <a:gd name="T36" fmla="*/ 100 w 185"/>
                <a:gd name="T37" fmla="*/ 65 h 279"/>
                <a:gd name="T38" fmla="*/ 105 w 185"/>
                <a:gd name="T39" fmla="*/ 25 h 279"/>
                <a:gd name="T40" fmla="*/ 105 w 185"/>
                <a:gd name="T41" fmla="*/ 0 h 279"/>
                <a:gd name="T42" fmla="*/ 105 w 185"/>
                <a:gd name="T43" fmla="*/ 40 h 279"/>
                <a:gd name="T44" fmla="*/ 100 w 185"/>
                <a:gd name="T45" fmla="*/ 85 h 279"/>
                <a:gd name="T46" fmla="*/ 90 w 185"/>
                <a:gd name="T47" fmla="*/ 130 h 279"/>
                <a:gd name="T48" fmla="*/ 85 w 185"/>
                <a:gd name="T49" fmla="*/ 145 h 279"/>
                <a:gd name="T50" fmla="*/ 75 w 185"/>
                <a:gd name="T51" fmla="*/ 155 h 279"/>
                <a:gd name="T52" fmla="*/ 105 w 185"/>
                <a:gd name="T53" fmla="*/ 130 h 279"/>
                <a:gd name="T54" fmla="*/ 145 w 185"/>
                <a:gd name="T55" fmla="*/ 95 h 279"/>
                <a:gd name="T56" fmla="*/ 175 w 185"/>
                <a:gd name="T57" fmla="*/ 50 h 279"/>
                <a:gd name="T58" fmla="*/ 185 w 185"/>
                <a:gd name="T59" fmla="*/ 30 h 279"/>
                <a:gd name="T60" fmla="*/ 185 w 185"/>
                <a:gd name="T61" fmla="*/ 20 h 279"/>
                <a:gd name="T62" fmla="*/ 185 w 185"/>
                <a:gd name="T63" fmla="*/ 15 h 279"/>
                <a:gd name="T64" fmla="*/ 180 w 185"/>
                <a:gd name="T65" fmla="*/ 40 h 279"/>
                <a:gd name="T66" fmla="*/ 165 w 185"/>
                <a:gd name="T67" fmla="*/ 65 h 279"/>
                <a:gd name="T68" fmla="*/ 130 w 185"/>
                <a:gd name="T69" fmla="*/ 115 h 279"/>
                <a:gd name="T70" fmla="*/ 95 w 185"/>
                <a:gd name="T71" fmla="*/ 150 h 279"/>
                <a:gd name="T72" fmla="*/ 85 w 185"/>
                <a:gd name="T73" fmla="*/ 165 h 279"/>
                <a:gd name="T74" fmla="*/ 75 w 185"/>
                <a:gd name="T75" fmla="*/ 179 h 279"/>
                <a:gd name="T76" fmla="*/ 55 w 185"/>
                <a:gd name="T77" fmla="*/ 219 h 279"/>
                <a:gd name="T78" fmla="*/ 40 w 185"/>
                <a:gd name="T79" fmla="*/ 249 h 279"/>
                <a:gd name="T80" fmla="*/ 0 w 185"/>
                <a:gd name="T8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5" h="279">
                  <a:moveTo>
                    <a:pt x="0" y="279"/>
                  </a:moveTo>
                  <a:lnTo>
                    <a:pt x="10" y="269"/>
                  </a:lnTo>
                  <a:lnTo>
                    <a:pt x="25" y="249"/>
                  </a:lnTo>
                  <a:lnTo>
                    <a:pt x="45" y="204"/>
                  </a:lnTo>
                  <a:lnTo>
                    <a:pt x="60" y="160"/>
                  </a:lnTo>
                  <a:lnTo>
                    <a:pt x="65" y="140"/>
                  </a:lnTo>
                  <a:lnTo>
                    <a:pt x="65" y="135"/>
                  </a:lnTo>
                  <a:lnTo>
                    <a:pt x="60" y="130"/>
                  </a:lnTo>
                  <a:lnTo>
                    <a:pt x="35" y="80"/>
                  </a:lnTo>
                  <a:lnTo>
                    <a:pt x="5" y="30"/>
                  </a:lnTo>
                  <a:lnTo>
                    <a:pt x="15" y="40"/>
                  </a:lnTo>
                  <a:lnTo>
                    <a:pt x="30" y="55"/>
                  </a:lnTo>
                  <a:lnTo>
                    <a:pt x="50" y="90"/>
                  </a:lnTo>
                  <a:lnTo>
                    <a:pt x="65" y="120"/>
                  </a:lnTo>
                  <a:lnTo>
                    <a:pt x="75" y="130"/>
                  </a:lnTo>
                  <a:lnTo>
                    <a:pt x="80" y="130"/>
                  </a:lnTo>
                  <a:lnTo>
                    <a:pt x="85" y="120"/>
                  </a:lnTo>
                  <a:lnTo>
                    <a:pt x="90" y="105"/>
                  </a:lnTo>
                  <a:lnTo>
                    <a:pt x="100" y="65"/>
                  </a:lnTo>
                  <a:lnTo>
                    <a:pt x="105" y="25"/>
                  </a:lnTo>
                  <a:lnTo>
                    <a:pt x="105" y="0"/>
                  </a:lnTo>
                  <a:lnTo>
                    <a:pt x="105" y="40"/>
                  </a:lnTo>
                  <a:lnTo>
                    <a:pt x="100" y="85"/>
                  </a:lnTo>
                  <a:lnTo>
                    <a:pt x="90" y="130"/>
                  </a:lnTo>
                  <a:lnTo>
                    <a:pt x="85" y="145"/>
                  </a:lnTo>
                  <a:lnTo>
                    <a:pt x="75" y="155"/>
                  </a:lnTo>
                  <a:lnTo>
                    <a:pt x="105" y="130"/>
                  </a:lnTo>
                  <a:lnTo>
                    <a:pt x="145" y="95"/>
                  </a:lnTo>
                  <a:lnTo>
                    <a:pt x="175" y="50"/>
                  </a:lnTo>
                  <a:lnTo>
                    <a:pt x="185" y="30"/>
                  </a:lnTo>
                  <a:lnTo>
                    <a:pt x="185" y="20"/>
                  </a:lnTo>
                  <a:lnTo>
                    <a:pt x="185" y="15"/>
                  </a:lnTo>
                  <a:lnTo>
                    <a:pt x="180" y="40"/>
                  </a:lnTo>
                  <a:lnTo>
                    <a:pt x="165" y="65"/>
                  </a:lnTo>
                  <a:lnTo>
                    <a:pt x="130" y="115"/>
                  </a:lnTo>
                  <a:lnTo>
                    <a:pt x="95" y="150"/>
                  </a:lnTo>
                  <a:lnTo>
                    <a:pt x="85" y="165"/>
                  </a:lnTo>
                  <a:lnTo>
                    <a:pt x="75" y="179"/>
                  </a:lnTo>
                  <a:lnTo>
                    <a:pt x="55" y="219"/>
                  </a:lnTo>
                  <a:lnTo>
                    <a:pt x="40" y="249"/>
                  </a:lnTo>
                  <a:lnTo>
                    <a:pt x="0" y="279"/>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29" name="Freeform 13"/>
            <p:cNvSpPr>
              <a:spLocks/>
            </p:cNvSpPr>
            <p:nvPr/>
          </p:nvSpPr>
          <p:spPr bwMode="auto">
            <a:xfrm>
              <a:off x="3585" y="3643"/>
              <a:ext cx="556" cy="245"/>
            </a:xfrm>
            <a:custGeom>
              <a:avLst/>
              <a:gdLst>
                <a:gd name="T0" fmla="*/ 0 w 329"/>
                <a:gd name="T1" fmla="*/ 5 h 145"/>
                <a:gd name="T2" fmla="*/ 10 w 329"/>
                <a:gd name="T3" fmla="*/ 15 h 145"/>
                <a:gd name="T4" fmla="*/ 25 w 329"/>
                <a:gd name="T5" fmla="*/ 30 h 145"/>
                <a:gd name="T6" fmla="*/ 80 w 329"/>
                <a:gd name="T7" fmla="*/ 80 h 145"/>
                <a:gd name="T8" fmla="*/ 145 w 329"/>
                <a:gd name="T9" fmla="*/ 125 h 145"/>
                <a:gd name="T10" fmla="*/ 175 w 329"/>
                <a:gd name="T11" fmla="*/ 135 h 145"/>
                <a:gd name="T12" fmla="*/ 195 w 329"/>
                <a:gd name="T13" fmla="*/ 145 h 145"/>
                <a:gd name="T14" fmla="*/ 150 w 329"/>
                <a:gd name="T15" fmla="*/ 115 h 145"/>
                <a:gd name="T16" fmla="*/ 125 w 329"/>
                <a:gd name="T17" fmla="*/ 95 h 145"/>
                <a:gd name="T18" fmla="*/ 105 w 329"/>
                <a:gd name="T19" fmla="*/ 75 h 145"/>
                <a:gd name="T20" fmla="*/ 145 w 329"/>
                <a:gd name="T21" fmla="*/ 70 h 145"/>
                <a:gd name="T22" fmla="*/ 210 w 329"/>
                <a:gd name="T23" fmla="*/ 65 h 145"/>
                <a:gd name="T24" fmla="*/ 284 w 329"/>
                <a:gd name="T25" fmla="*/ 60 h 145"/>
                <a:gd name="T26" fmla="*/ 314 w 329"/>
                <a:gd name="T27" fmla="*/ 65 h 145"/>
                <a:gd name="T28" fmla="*/ 324 w 329"/>
                <a:gd name="T29" fmla="*/ 70 h 145"/>
                <a:gd name="T30" fmla="*/ 329 w 329"/>
                <a:gd name="T31" fmla="*/ 75 h 145"/>
                <a:gd name="T32" fmla="*/ 304 w 329"/>
                <a:gd name="T33" fmla="*/ 65 h 145"/>
                <a:gd name="T34" fmla="*/ 274 w 329"/>
                <a:gd name="T35" fmla="*/ 60 h 145"/>
                <a:gd name="T36" fmla="*/ 200 w 329"/>
                <a:gd name="T37" fmla="*/ 55 h 145"/>
                <a:gd name="T38" fmla="*/ 85 w 329"/>
                <a:gd name="T39" fmla="*/ 65 h 145"/>
                <a:gd name="T40" fmla="*/ 70 w 329"/>
                <a:gd name="T41" fmla="*/ 50 h 145"/>
                <a:gd name="T42" fmla="*/ 50 w 329"/>
                <a:gd name="T43" fmla="*/ 35 h 145"/>
                <a:gd name="T44" fmla="*/ 25 w 329"/>
                <a:gd name="T45" fmla="*/ 0 h 145"/>
                <a:gd name="T46" fmla="*/ 0 w 329"/>
                <a:gd name="T47" fmla="*/ 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9" h="145">
                  <a:moveTo>
                    <a:pt x="0" y="5"/>
                  </a:moveTo>
                  <a:lnTo>
                    <a:pt x="10" y="15"/>
                  </a:lnTo>
                  <a:lnTo>
                    <a:pt x="25" y="30"/>
                  </a:lnTo>
                  <a:lnTo>
                    <a:pt x="80" y="80"/>
                  </a:lnTo>
                  <a:lnTo>
                    <a:pt x="145" y="125"/>
                  </a:lnTo>
                  <a:lnTo>
                    <a:pt x="175" y="135"/>
                  </a:lnTo>
                  <a:lnTo>
                    <a:pt x="195" y="145"/>
                  </a:lnTo>
                  <a:lnTo>
                    <a:pt x="150" y="115"/>
                  </a:lnTo>
                  <a:lnTo>
                    <a:pt x="125" y="95"/>
                  </a:lnTo>
                  <a:lnTo>
                    <a:pt x="105" y="75"/>
                  </a:lnTo>
                  <a:lnTo>
                    <a:pt x="145" y="70"/>
                  </a:lnTo>
                  <a:lnTo>
                    <a:pt x="210" y="65"/>
                  </a:lnTo>
                  <a:lnTo>
                    <a:pt x="284" y="60"/>
                  </a:lnTo>
                  <a:lnTo>
                    <a:pt x="314" y="65"/>
                  </a:lnTo>
                  <a:lnTo>
                    <a:pt x="324" y="70"/>
                  </a:lnTo>
                  <a:lnTo>
                    <a:pt x="329" y="75"/>
                  </a:lnTo>
                  <a:lnTo>
                    <a:pt x="304" y="65"/>
                  </a:lnTo>
                  <a:lnTo>
                    <a:pt x="274" y="60"/>
                  </a:lnTo>
                  <a:lnTo>
                    <a:pt x="200" y="55"/>
                  </a:lnTo>
                  <a:lnTo>
                    <a:pt x="85" y="65"/>
                  </a:lnTo>
                  <a:lnTo>
                    <a:pt x="70" y="50"/>
                  </a:lnTo>
                  <a:lnTo>
                    <a:pt x="50" y="35"/>
                  </a:lnTo>
                  <a:lnTo>
                    <a:pt x="25" y="0"/>
                  </a:lnTo>
                  <a:lnTo>
                    <a:pt x="0" y="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30" name="Freeform 14"/>
            <p:cNvSpPr>
              <a:spLocks/>
            </p:cNvSpPr>
            <p:nvPr/>
          </p:nvSpPr>
          <p:spPr bwMode="auto">
            <a:xfrm>
              <a:off x="3991" y="3527"/>
              <a:ext cx="462" cy="192"/>
            </a:xfrm>
            <a:custGeom>
              <a:avLst/>
              <a:gdLst>
                <a:gd name="T0" fmla="*/ 0 w 274"/>
                <a:gd name="T1" fmla="*/ 15 h 114"/>
                <a:gd name="T2" fmla="*/ 49 w 274"/>
                <a:gd name="T3" fmla="*/ 40 h 114"/>
                <a:gd name="T4" fmla="*/ 119 w 274"/>
                <a:gd name="T5" fmla="*/ 74 h 114"/>
                <a:gd name="T6" fmla="*/ 199 w 274"/>
                <a:gd name="T7" fmla="*/ 109 h 114"/>
                <a:gd name="T8" fmla="*/ 239 w 274"/>
                <a:gd name="T9" fmla="*/ 114 h 114"/>
                <a:gd name="T10" fmla="*/ 259 w 274"/>
                <a:gd name="T11" fmla="*/ 114 h 114"/>
                <a:gd name="T12" fmla="*/ 274 w 274"/>
                <a:gd name="T13" fmla="*/ 114 h 114"/>
                <a:gd name="T14" fmla="*/ 244 w 274"/>
                <a:gd name="T15" fmla="*/ 109 h 114"/>
                <a:gd name="T16" fmla="*/ 209 w 274"/>
                <a:gd name="T17" fmla="*/ 99 h 114"/>
                <a:gd name="T18" fmla="*/ 129 w 274"/>
                <a:gd name="T19" fmla="*/ 69 h 114"/>
                <a:gd name="T20" fmla="*/ 59 w 274"/>
                <a:gd name="T21" fmla="*/ 30 h 114"/>
                <a:gd name="T22" fmla="*/ 39 w 274"/>
                <a:gd name="T23" fmla="*/ 10 h 114"/>
                <a:gd name="T24" fmla="*/ 24 w 274"/>
                <a:gd name="T25" fmla="*/ 0 h 114"/>
                <a:gd name="T26" fmla="*/ 14 w 274"/>
                <a:gd name="T27" fmla="*/ 5 h 114"/>
                <a:gd name="T28" fmla="*/ 0 w 274"/>
                <a:gd name="T29" fmla="*/ 15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14">
                  <a:moveTo>
                    <a:pt x="0" y="15"/>
                  </a:moveTo>
                  <a:lnTo>
                    <a:pt x="49" y="40"/>
                  </a:lnTo>
                  <a:lnTo>
                    <a:pt x="119" y="74"/>
                  </a:lnTo>
                  <a:lnTo>
                    <a:pt x="199" y="109"/>
                  </a:lnTo>
                  <a:lnTo>
                    <a:pt x="239" y="114"/>
                  </a:lnTo>
                  <a:lnTo>
                    <a:pt x="259" y="114"/>
                  </a:lnTo>
                  <a:lnTo>
                    <a:pt x="274" y="114"/>
                  </a:lnTo>
                  <a:lnTo>
                    <a:pt x="244" y="109"/>
                  </a:lnTo>
                  <a:lnTo>
                    <a:pt x="209" y="99"/>
                  </a:lnTo>
                  <a:lnTo>
                    <a:pt x="129" y="69"/>
                  </a:lnTo>
                  <a:lnTo>
                    <a:pt x="59" y="30"/>
                  </a:lnTo>
                  <a:lnTo>
                    <a:pt x="39" y="10"/>
                  </a:lnTo>
                  <a:lnTo>
                    <a:pt x="24" y="0"/>
                  </a:lnTo>
                  <a:lnTo>
                    <a:pt x="14" y="5"/>
                  </a:lnTo>
                  <a:lnTo>
                    <a:pt x="0" y="1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31" name="Freeform 15"/>
            <p:cNvSpPr>
              <a:spLocks/>
            </p:cNvSpPr>
            <p:nvPr/>
          </p:nvSpPr>
          <p:spPr bwMode="auto">
            <a:xfrm>
              <a:off x="4200" y="3383"/>
              <a:ext cx="564" cy="169"/>
            </a:xfrm>
            <a:custGeom>
              <a:avLst/>
              <a:gdLst>
                <a:gd name="T0" fmla="*/ 0 w 334"/>
                <a:gd name="T1" fmla="*/ 25 h 100"/>
                <a:gd name="T2" fmla="*/ 40 w 334"/>
                <a:gd name="T3" fmla="*/ 45 h 100"/>
                <a:gd name="T4" fmla="*/ 115 w 334"/>
                <a:gd name="T5" fmla="*/ 70 h 100"/>
                <a:gd name="T6" fmla="*/ 199 w 334"/>
                <a:gd name="T7" fmla="*/ 95 h 100"/>
                <a:gd name="T8" fmla="*/ 229 w 334"/>
                <a:gd name="T9" fmla="*/ 100 h 100"/>
                <a:gd name="T10" fmla="*/ 244 w 334"/>
                <a:gd name="T11" fmla="*/ 100 h 100"/>
                <a:gd name="T12" fmla="*/ 254 w 334"/>
                <a:gd name="T13" fmla="*/ 100 h 100"/>
                <a:gd name="T14" fmla="*/ 224 w 334"/>
                <a:gd name="T15" fmla="*/ 95 h 100"/>
                <a:gd name="T16" fmla="*/ 185 w 334"/>
                <a:gd name="T17" fmla="*/ 85 h 100"/>
                <a:gd name="T18" fmla="*/ 150 w 334"/>
                <a:gd name="T19" fmla="*/ 70 h 100"/>
                <a:gd name="T20" fmla="*/ 120 w 334"/>
                <a:gd name="T21" fmla="*/ 60 h 100"/>
                <a:gd name="T22" fmla="*/ 160 w 334"/>
                <a:gd name="T23" fmla="*/ 40 h 100"/>
                <a:gd name="T24" fmla="*/ 224 w 334"/>
                <a:gd name="T25" fmla="*/ 20 h 100"/>
                <a:gd name="T26" fmla="*/ 289 w 334"/>
                <a:gd name="T27" fmla="*/ 5 h 100"/>
                <a:gd name="T28" fmla="*/ 314 w 334"/>
                <a:gd name="T29" fmla="*/ 5 h 100"/>
                <a:gd name="T30" fmla="*/ 334 w 334"/>
                <a:gd name="T31" fmla="*/ 10 h 100"/>
                <a:gd name="T32" fmla="*/ 329 w 334"/>
                <a:gd name="T33" fmla="*/ 5 h 100"/>
                <a:gd name="T34" fmla="*/ 319 w 334"/>
                <a:gd name="T35" fmla="*/ 0 h 100"/>
                <a:gd name="T36" fmla="*/ 289 w 334"/>
                <a:gd name="T37" fmla="*/ 0 h 100"/>
                <a:gd name="T38" fmla="*/ 214 w 334"/>
                <a:gd name="T39" fmla="*/ 10 h 100"/>
                <a:gd name="T40" fmla="*/ 145 w 334"/>
                <a:gd name="T41" fmla="*/ 30 h 100"/>
                <a:gd name="T42" fmla="*/ 120 w 334"/>
                <a:gd name="T43" fmla="*/ 35 h 100"/>
                <a:gd name="T44" fmla="*/ 105 w 334"/>
                <a:gd name="T45" fmla="*/ 45 h 100"/>
                <a:gd name="T46" fmla="*/ 45 w 334"/>
                <a:gd name="T47" fmla="*/ 30 h 100"/>
                <a:gd name="T48" fmla="*/ 25 w 334"/>
                <a:gd name="T49" fmla="*/ 20 h 100"/>
                <a:gd name="T50" fmla="*/ 10 w 334"/>
                <a:gd name="T51" fmla="*/ 15 h 100"/>
                <a:gd name="T52" fmla="*/ 0 w 334"/>
                <a:gd name="T53" fmla="*/ 2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34" h="100">
                  <a:moveTo>
                    <a:pt x="0" y="25"/>
                  </a:moveTo>
                  <a:lnTo>
                    <a:pt x="40" y="45"/>
                  </a:lnTo>
                  <a:lnTo>
                    <a:pt x="115" y="70"/>
                  </a:lnTo>
                  <a:lnTo>
                    <a:pt x="199" y="95"/>
                  </a:lnTo>
                  <a:lnTo>
                    <a:pt x="229" y="100"/>
                  </a:lnTo>
                  <a:lnTo>
                    <a:pt x="244" y="100"/>
                  </a:lnTo>
                  <a:lnTo>
                    <a:pt x="254" y="100"/>
                  </a:lnTo>
                  <a:lnTo>
                    <a:pt x="224" y="95"/>
                  </a:lnTo>
                  <a:lnTo>
                    <a:pt x="185" y="85"/>
                  </a:lnTo>
                  <a:lnTo>
                    <a:pt x="150" y="70"/>
                  </a:lnTo>
                  <a:lnTo>
                    <a:pt x="120" y="60"/>
                  </a:lnTo>
                  <a:lnTo>
                    <a:pt x="160" y="40"/>
                  </a:lnTo>
                  <a:lnTo>
                    <a:pt x="224" y="20"/>
                  </a:lnTo>
                  <a:lnTo>
                    <a:pt x="289" y="5"/>
                  </a:lnTo>
                  <a:lnTo>
                    <a:pt x="314" y="5"/>
                  </a:lnTo>
                  <a:lnTo>
                    <a:pt x="334" y="10"/>
                  </a:lnTo>
                  <a:lnTo>
                    <a:pt x="329" y="5"/>
                  </a:lnTo>
                  <a:lnTo>
                    <a:pt x="319" y="0"/>
                  </a:lnTo>
                  <a:lnTo>
                    <a:pt x="289" y="0"/>
                  </a:lnTo>
                  <a:lnTo>
                    <a:pt x="214" y="10"/>
                  </a:lnTo>
                  <a:lnTo>
                    <a:pt x="145" y="30"/>
                  </a:lnTo>
                  <a:lnTo>
                    <a:pt x="120" y="35"/>
                  </a:lnTo>
                  <a:lnTo>
                    <a:pt x="105" y="45"/>
                  </a:lnTo>
                  <a:lnTo>
                    <a:pt x="45" y="30"/>
                  </a:lnTo>
                  <a:lnTo>
                    <a:pt x="25" y="20"/>
                  </a:lnTo>
                  <a:lnTo>
                    <a:pt x="10" y="15"/>
                  </a:lnTo>
                  <a:lnTo>
                    <a:pt x="0" y="2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32" name="Freeform 16"/>
            <p:cNvSpPr>
              <a:spLocks/>
            </p:cNvSpPr>
            <p:nvPr/>
          </p:nvSpPr>
          <p:spPr bwMode="auto">
            <a:xfrm>
              <a:off x="4553" y="3071"/>
              <a:ext cx="447" cy="194"/>
            </a:xfrm>
            <a:custGeom>
              <a:avLst/>
              <a:gdLst>
                <a:gd name="T0" fmla="*/ 0 w 265"/>
                <a:gd name="T1" fmla="*/ 55 h 115"/>
                <a:gd name="T2" fmla="*/ 130 w 265"/>
                <a:gd name="T3" fmla="*/ 70 h 115"/>
                <a:gd name="T4" fmla="*/ 215 w 265"/>
                <a:gd name="T5" fmla="*/ 85 h 115"/>
                <a:gd name="T6" fmla="*/ 245 w 265"/>
                <a:gd name="T7" fmla="*/ 100 h 115"/>
                <a:gd name="T8" fmla="*/ 260 w 265"/>
                <a:gd name="T9" fmla="*/ 105 h 115"/>
                <a:gd name="T10" fmla="*/ 265 w 265"/>
                <a:gd name="T11" fmla="*/ 115 h 115"/>
                <a:gd name="T12" fmla="*/ 255 w 265"/>
                <a:gd name="T13" fmla="*/ 105 h 115"/>
                <a:gd name="T14" fmla="*/ 240 w 265"/>
                <a:gd name="T15" fmla="*/ 95 h 115"/>
                <a:gd name="T16" fmla="*/ 205 w 265"/>
                <a:gd name="T17" fmla="*/ 75 h 115"/>
                <a:gd name="T18" fmla="*/ 145 w 265"/>
                <a:gd name="T19" fmla="*/ 60 h 115"/>
                <a:gd name="T20" fmla="*/ 150 w 265"/>
                <a:gd name="T21" fmla="*/ 50 h 115"/>
                <a:gd name="T22" fmla="*/ 165 w 265"/>
                <a:gd name="T23" fmla="*/ 40 h 115"/>
                <a:gd name="T24" fmla="*/ 190 w 265"/>
                <a:gd name="T25" fmla="*/ 25 h 115"/>
                <a:gd name="T26" fmla="*/ 225 w 265"/>
                <a:gd name="T27" fmla="*/ 5 h 115"/>
                <a:gd name="T28" fmla="*/ 250 w 265"/>
                <a:gd name="T29" fmla="*/ 0 h 115"/>
                <a:gd name="T30" fmla="*/ 215 w 265"/>
                <a:gd name="T31" fmla="*/ 5 h 115"/>
                <a:gd name="T32" fmla="*/ 175 w 265"/>
                <a:gd name="T33" fmla="*/ 25 h 115"/>
                <a:gd name="T34" fmla="*/ 140 w 265"/>
                <a:gd name="T35" fmla="*/ 40 h 115"/>
                <a:gd name="T36" fmla="*/ 130 w 265"/>
                <a:gd name="T37" fmla="*/ 50 h 115"/>
                <a:gd name="T38" fmla="*/ 125 w 265"/>
                <a:gd name="T39" fmla="*/ 55 h 115"/>
                <a:gd name="T40" fmla="*/ 20 w 265"/>
                <a:gd name="T41" fmla="*/ 40 h 115"/>
                <a:gd name="T42" fmla="*/ 15 w 265"/>
                <a:gd name="T43" fmla="*/ 45 h 115"/>
                <a:gd name="T44" fmla="*/ 0 w 265"/>
                <a:gd name="T45" fmla="*/ 5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5" h="115">
                  <a:moveTo>
                    <a:pt x="0" y="55"/>
                  </a:moveTo>
                  <a:lnTo>
                    <a:pt x="130" y="70"/>
                  </a:lnTo>
                  <a:lnTo>
                    <a:pt x="215" y="85"/>
                  </a:lnTo>
                  <a:lnTo>
                    <a:pt x="245" y="100"/>
                  </a:lnTo>
                  <a:lnTo>
                    <a:pt x="260" y="105"/>
                  </a:lnTo>
                  <a:lnTo>
                    <a:pt x="265" y="115"/>
                  </a:lnTo>
                  <a:lnTo>
                    <a:pt x="255" y="105"/>
                  </a:lnTo>
                  <a:lnTo>
                    <a:pt x="240" y="95"/>
                  </a:lnTo>
                  <a:lnTo>
                    <a:pt x="205" y="75"/>
                  </a:lnTo>
                  <a:lnTo>
                    <a:pt x="145" y="60"/>
                  </a:lnTo>
                  <a:lnTo>
                    <a:pt x="150" y="50"/>
                  </a:lnTo>
                  <a:lnTo>
                    <a:pt x="165" y="40"/>
                  </a:lnTo>
                  <a:lnTo>
                    <a:pt x="190" y="25"/>
                  </a:lnTo>
                  <a:lnTo>
                    <a:pt x="225" y="5"/>
                  </a:lnTo>
                  <a:lnTo>
                    <a:pt x="250" y="0"/>
                  </a:lnTo>
                  <a:lnTo>
                    <a:pt x="215" y="5"/>
                  </a:lnTo>
                  <a:lnTo>
                    <a:pt x="175" y="25"/>
                  </a:lnTo>
                  <a:lnTo>
                    <a:pt x="140" y="40"/>
                  </a:lnTo>
                  <a:lnTo>
                    <a:pt x="130" y="50"/>
                  </a:lnTo>
                  <a:lnTo>
                    <a:pt x="125" y="55"/>
                  </a:lnTo>
                  <a:lnTo>
                    <a:pt x="20" y="40"/>
                  </a:lnTo>
                  <a:lnTo>
                    <a:pt x="15" y="45"/>
                  </a:lnTo>
                  <a:lnTo>
                    <a:pt x="0" y="55"/>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33" name="Freeform 17"/>
            <p:cNvSpPr>
              <a:spLocks/>
            </p:cNvSpPr>
            <p:nvPr/>
          </p:nvSpPr>
          <p:spPr bwMode="auto">
            <a:xfrm>
              <a:off x="4831" y="2769"/>
              <a:ext cx="412" cy="209"/>
            </a:xfrm>
            <a:custGeom>
              <a:avLst/>
              <a:gdLst>
                <a:gd name="T0" fmla="*/ 0 w 244"/>
                <a:gd name="T1" fmla="*/ 99 h 124"/>
                <a:gd name="T2" fmla="*/ 20 w 244"/>
                <a:gd name="T3" fmla="*/ 94 h 124"/>
                <a:gd name="T4" fmla="*/ 40 w 244"/>
                <a:gd name="T5" fmla="*/ 89 h 124"/>
                <a:gd name="T6" fmla="*/ 90 w 244"/>
                <a:gd name="T7" fmla="*/ 75 h 124"/>
                <a:gd name="T8" fmla="*/ 119 w 244"/>
                <a:gd name="T9" fmla="*/ 80 h 124"/>
                <a:gd name="T10" fmla="*/ 154 w 244"/>
                <a:gd name="T11" fmla="*/ 94 h 124"/>
                <a:gd name="T12" fmla="*/ 184 w 244"/>
                <a:gd name="T13" fmla="*/ 109 h 124"/>
                <a:gd name="T14" fmla="*/ 204 w 244"/>
                <a:gd name="T15" fmla="*/ 124 h 124"/>
                <a:gd name="T16" fmla="*/ 199 w 244"/>
                <a:gd name="T17" fmla="*/ 114 h 124"/>
                <a:gd name="T18" fmla="*/ 194 w 244"/>
                <a:gd name="T19" fmla="*/ 104 h 124"/>
                <a:gd name="T20" fmla="*/ 164 w 244"/>
                <a:gd name="T21" fmla="*/ 84 h 124"/>
                <a:gd name="T22" fmla="*/ 134 w 244"/>
                <a:gd name="T23" fmla="*/ 65 h 124"/>
                <a:gd name="T24" fmla="*/ 115 w 244"/>
                <a:gd name="T25" fmla="*/ 60 h 124"/>
                <a:gd name="T26" fmla="*/ 179 w 244"/>
                <a:gd name="T27" fmla="*/ 20 h 124"/>
                <a:gd name="T28" fmla="*/ 219 w 244"/>
                <a:gd name="T29" fmla="*/ 0 h 124"/>
                <a:gd name="T30" fmla="*/ 234 w 244"/>
                <a:gd name="T31" fmla="*/ 0 h 124"/>
                <a:gd name="T32" fmla="*/ 244 w 244"/>
                <a:gd name="T33" fmla="*/ 0 h 124"/>
                <a:gd name="T34" fmla="*/ 229 w 244"/>
                <a:gd name="T35" fmla="*/ 0 h 124"/>
                <a:gd name="T36" fmla="*/ 209 w 244"/>
                <a:gd name="T37" fmla="*/ 0 h 124"/>
                <a:gd name="T38" fmla="*/ 159 w 244"/>
                <a:gd name="T39" fmla="*/ 20 h 124"/>
                <a:gd name="T40" fmla="*/ 85 w 244"/>
                <a:gd name="T41" fmla="*/ 55 h 124"/>
                <a:gd name="T42" fmla="*/ 50 w 244"/>
                <a:gd name="T43" fmla="*/ 70 h 124"/>
                <a:gd name="T44" fmla="*/ 35 w 244"/>
                <a:gd name="T45" fmla="*/ 75 h 124"/>
                <a:gd name="T46" fmla="*/ 20 w 244"/>
                <a:gd name="T47" fmla="*/ 80 h 124"/>
                <a:gd name="T48" fmla="*/ 0 w 244"/>
                <a:gd name="T49" fmla="*/ 9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4" h="124">
                  <a:moveTo>
                    <a:pt x="0" y="99"/>
                  </a:moveTo>
                  <a:lnTo>
                    <a:pt x="20" y="94"/>
                  </a:lnTo>
                  <a:lnTo>
                    <a:pt x="40" y="89"/>
                  </a:lnTo>
                  <a:lnTo>
                    <a:pt x="90" y="75"/>
                  </a:lnTo>
                  <a:lnTo>
                    <a:pt x="119" y="80"/>
                  </a:lnTo>
                  <a:lnTo>
                    <a:pt x="154" y="94"/>
                  </a:lnTo>
                  <a:lnTo>
                    <a:pt x="184" y="109"/>
                  </a:lnTo>
                  <a:lnTo>
                    <a:pt x="204" y="124"/>
                  </a:lnTo>
                  <a:lnTo>
                    <a:pt x="199" y="114"/>
                  </a:lnTo>
                  <a:lnTo>
                    <a:pt x="194" y="104"/>
                  </a:lnTo>
                  <a:lnTo>
                    <a:pt x="164" y="84"/>
                  </a:lnTo>
                  <a:lnTo>
                    <a:pt x="134" y="65"/>
                  </a:lnTo>
                  <a:lnTo>
                    <a:pt x="115" y="60"/>
                  </a:lnTo>
                  <a:lnTo>
                    <a:pt x="179" y="20"/>
                  </a:lnTo>
                  <a:lnTo>
                    <a:pt x="219" y="0"/>
                  </a:lnTo>
                  <a:lnTo>
                    <a:pt x="234" y="0"/>
                  </a:lnTo>
                  <a:lnTo>
                    <a:pt x="244" y="0"/>
                  </a:lnTo>
                  <a:lnTo>
                    <a:pt x="229" y="0"/>
                  </a:lnTo>
                  <a:lnTo>
                    <a:pt x="209" y="0"/>
                  </a:lnTo>
                  <a:lnTo>
                    <a:pt x="159" y="20"/>
                  </a:lnTo>
                  <a:lnTo>
                    <a:pt x="85" y="55"/>
                  </a:lnTo>
                  <a:lnTo>
                    <a:pt x="50" y="70"/>
                  </a:lnTo>
                  <a:lnTo>
                    <a:pt x="35" y="75"/>
                  </a:lnTo>
                  <a:lnTo>
                    <a:pt x="20" y="80"/>
                  </a:lnTo>
                  <a:lnTo>
                    <a:pt x="0" y="99"/>
                  </a:lnTo>
                  <a:close/>
                </a:path>
              </a:pathLst>
            </a:custGeom>
            <a:solidFill>
              <a:srgbClr val="00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Effect transition="in" filter="wipe(left)">
                                      <p:cBhvr>
                                        <p:cTn id="7" dur="500"/>
                                        <p:tgtEl>
                                          <p:spTgt spid="214019">
                                            <p:txEl>
                                              <p:pRg st="0" end="0"/>
                                            </p:txEl>
                                          </p:spTgt>
                                        </p:tgtEl>
                                      </p:cBhvr>
                                    </p:animEffect>
                                  </p:childTnLst>
                                </p:cTn>
                              </p:par>
                            </p:childTnLst>
                          </p:cTn>
                        </p:par>
                        <p:par>
                          <p:cTn id="8" fill="hold">
                            <p:stCondLst>
                              <p:cond delay="500"/>
                            </p:stCondLst>
                            <p:childTnLst>
                              <p:par>
                                <p:cTn id="9" presetID="23" presetClass="entr" presetSubtype="272" fill="hold" nodeType="afterEffect">
                                  <p:stCondLst>
                                    <p:cond delay="0"/>
                                  </p:stCondLst>
                                  <p:childTnLst>
                                    <p:set>
                                      <p:cBhvr>
                                        <p:cTn id="10" dur="1" fill="hold">
                                          <p:stCondLst>
                                            <p:cond delay="0"/>
                                          </p:stCondLst>
                                        </p:cTn>
                                        <p:tgtEl>
                                          <p:spTgt spid="214020"/>
                                        </p:tgtEl>
                                        <p:attrNameLst>
                                          <p:attrName>style.visibility</p:attrName>
                                        </p:attrNameLst>
                                      </p:cBhvr>
                                      <p:to>
                                        <p:strVal val="visible"/>
                                      </p:to>
                                    </p:set>
                                    <p:anim calcmode="lin" valueType="num">
                                      <p:cBhvr>
                                        <p:cTn id="11" dur="500" fill="hold"/>
                                        <p:tgtEl>
                                          <p:spTgt spid="214020"/>
                                        </p:tgtEl>
                                        <p:attrNameLst>
                                          <p:attrName>ppt_w</p:attrName>
                                        </p:attrNameLst>
                                      </p:cBhvr>
                                      <p:tavLst>
                                        <p:tav tm="0">
                                          <p:val>
                                            <p:strVal val="2/3*#ppt_w"/>
                                          </p:val>
                                        </p:tav>
                                        <p:tav tm="100000">
                                          <p:val>
                                            <p:strVal val="#ppt_w"/>
                                          </p:val>
                                        </p:tav>
                                      </p:tavLst>
                                    </p:anim>
                                    <p:anim calcmode="lin" valueType="num">
                                      <p:cBhvr>
                                        <p:cTn id="12" dur="500" fill="hold"/>
                                        <p:tgtEl>
                                          <p:spTgt spid="214020"/>
                                        </p:tgtEl>
                                        <p:attrNameLst>
                                          <p:attrName>ppt_h</p:attrName>
                                        </p:attrNameLst>
                                      </p:cBhvr>
                                      <p:tavLst>
                                        <p:tav tm="0">
                                          <p:val>
                                            <p:strVal val="2/3*#ppt_h"/>
                                          </p:val>
                                        </p:tav>
                                        <p:tav tm="100000">
                                          <p:val>
                                            <p:strVal val="#ppt_h"/>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214019">
                                            <p:txEl>
                                              <p:pRg st="1" end="1"/>
                                            </p:txEl>
                                          </p:spTgt>
                                        </p:tgtEl>
                                        <p:attrNameLst>
                                          <p:attrName>style.visibility</p:attrName>
                                        </p:attrNameLst>
                                      </p:cBhvr>
                                      <p:to>
                                        <p:strVal val="visible"/>
                                      </p:to>
                                    </p:set>
                                    <p:animEffect transition="in" filter="wipe(left)">
                                      <p:cBhvr>
                                        <p:cTn id="15" dur="500"/>
                                        <p:tgtEl>
                                          <p:spTgt spid="214019">
                                            <p:txEl>
                                              <p:pRg st="1" end="1"/>
                                            </p:txEl>
                                          </p:spTgt>
                                        </p:tgtEl>
                                      </p:cBhvr>
                                    </p:animEffect>
                                  </p:childTnLst>
                                </p:cTn>
                              </p:par>
                            </p:childTnLst>
                          </p:cTn>
                        </p:par>
                        <p:par>
                          <p:cTn id="16" fill="hold">
                            <p:stCondLst>
                              <p:cond delay="1000"/>
                            </p:stCondLst>
                            <p:childTnLst>
                              <p:par>
                                <p:cTn id="17" presetID="15" presetClass="entr" presetSubtype="0" fill="hold" nodeType="afterEffect">
                                  <p:stCondLst>
                                    <p:cond delay="0"/>
                                  </p:stCondLst>
                                  <p:childTnLst>
                                    <p:set>
                                      <p:cBhvr>
                                        <p:cTn id="18" dur="1" fill="hold">
                                          <p:stCondLst>
                                            <p:cond delay="0"/>
                                          </p:stCondLst>
                                        </p:cTn>
                                        <p:tgtEl>
                                          <p:spTgt spid="214021"/>
                                        </p:tgtEl>
                                        <p:attrNameLst>
                                          <p:attrName>style.visibility</p:attrName>
                                        </p:attrNameLst>
                                      </p:cBhvr>
                                      <p:to>
                                        <p:strVal val="visible"/>
                                      </p:to>
                                    </p:set>
                                    <p:anim calcmode="lin" valueType="num">
                                      <p:cBhvr>
                                        <p:cTn id="19" dur="1000" fill="hold"/>
                                        <p:tgtEl>
                                          <p:spTgt spid="214021"/>
                                        </p:tgtEl>
                                        <p:attrNameLst>
                                          <p:attrName>ppt_w</p:attrName>
                                        </p:attrNameLst>
                                      </p:cBhvr>
                                      <p:tavLst>
                                        <p:tav tm="0">
                                          <p:val>
                                            <p:fltVal val="0"/>
                                          </p:val>
                                        </p:tav>
                                        <p:tav tm="100000">
                                          <p:val>
                                            <p:strVal val="#ppt_w"/>
                                          </p:val>
                                        </p:tav>
                                      </p:tavLst>
                                    </p:anim>
                                    <p:anim calcmode="lin" valueType="num">
                                      <p:cBhvr>
                                        <p:cTn id="20" dur="1000" fill="hold"/>
                                        <p:tgtEl>
                                          <p:spTgt spid="214021"/>
                                        </p:tgtEl>
                                        <p:attrNameLst>
                                          <p:attrName>ppt_h</p:attrName>
                                        </p:attrNameLst>
                                      </p:cBhvr>
                                      <p:tavLst>
                                        <p:tav tm="0">
                                          <p:val>
                                            <p:fltVal val="0"/>
                                          </p:val>
                                        </p:tav>
                                        <p:tav tm="100000">
                                          <p:val>
                                            <p:strVal val="#ppt_h"/>
                                          </p:val>
                                        </p:tav>
                                      </p:tavLst>
                                    </p:anim>
                                    <p:anim calcmode="lin" valueType="num">
                                      <p:cBhvr>
                                        <p:cTn id="21" dur="1000" fill="hold"/>
                                        <p:tgtEl>
                                          <p:spTgt spid="21402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140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4019">
                                            <p:txEl>
                                              <p:pRg st="2" end="2"/>
                                            </p:txEl>
                                          </p:spTgt>
                                        </p:tgtEl>
                                        <p:attrNameLst>
                                          <p:attrName>style.visibility</p:attrName>
                                        </p:attrNameLst>
                                      </p:cBhvr>
                                      <p:to>
                                        <p:strVal val="visible"/>
                                      </p:to>
                                    </p:set>
                                    <p:animEffect transition="in" filter="wipe(left)">
                                      <p:cBhvr>
                                        <p:cTn id="27" dur="500"/>
                                        <p:tgtEl>
                                          <p:spTgt spid="214019">
                                            <p:txEl>
                                              <p:pRg st="2" end="2"/>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14019">
                                            <p:txEl>
                                              <p:pRg st="3" end="3"/>
                                            </p:txEl>
                                          </p:spTgt>
                                        </p:tgtEl>
                                        <p:attrNameLst>
                                          <p:attrName>style.visibility</p:attrName>
                                        </p:attrNameLst>
                                      </p:cBhvr>
                                      <p:to>
                                        <p:strVal val="visible"/>
                                      </p:to>
                                    </p:set>
                                    <p:animEffect transition="in" filter="wipe(left)">
                                      <p:cBhvr>
                                        <p:cTn id="30" dur="500"/>
                                        <p:tgtEl>
                                          <p:spTgt spid="214019">
                                            <p:txEl>
                                              <p:pRg st="3" end="3"/>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14019">
                                            <p:txEl>
                                              <p:pRg st="4" end="4"/>
                                            </p:txEl>
                                          </p:spTgt>
                                        </p:tgtEl>
                                        <p:attrNameLst>
                                          <p:attrName>style.visibility</p:attrName>
                                        </p:attrNameLst>
                                      </p:cBhvr>
                                      <p:to>
                                        <p:strVal val="visible"/>
                                      </p:to>
                                    </p:set>
                                    <p:animEffect transition="in" filter="wipe(left)">
                                      <p:cBhvr>
                                        <p:cTn id="33" dur="500"/>
                                        <p:tgtEl>
                                          <p:spTgt spid="21401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14019">
                                            <p:txEl>
                                              <p:pRg st="5" end="5"/>
                                            </p:txEl>
                                          </p:spTgt>
                                        </p:tgtEl>
                                        <p:attrNameLst>
                                          <p:attrName>style.visibility</p:attrName>
                                        </p:attrNameLst>
                                      </p:cBhvr>
                                      <p:to>
                                        <p:strVal val="visible"/>
                                      </p:to>
                                    </p:set>
                                    <p:animEffect transition="in" filter="wipe(left)">
                                      <p:cBhvr>
                                        <p:cTn id="38" dur="500"/>
                                        <p:tgtEl>
                                          <p:spTgt spid="2140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uiExpand="1"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10" name="Slide Number Placeholder 5"/>
          <p:cNvSpPr>
            <a:spLocks noGrp="1"/>
          </p:cNvSpPr>
          <p:nvPr>
            <p:ph type="sldNum" sz="quarter" idx="12"/>
          </p:nvPr>
        </p:nvSpPr>
        <p:spPr/>
        <p:txBody>
          <a:bodyPr/>
          <a:lstStyle/>
          <a:p>
            <a:fld id="{BE1760B3-1DE2-43F3-80B3-EDC4FFD1E37C}" type="slidenum">
              <a:rPr lang="en-US" altLang="en-US"/>
              <a:pPr/>
              <a:t>27</a:t>
            </a:fld>
            <a:endParaRPr lang="en-US" altLang="en-US"/>
          </a:p>
        </p:txBody>
      </p:sp>
      <p:sp>
        <p:nvSpPr>
          <p:cNvPr id="216066" name="AutoShape 2"/>
          <p:cNvSpPr>
            <a:spLocks noGrp="1" noChangeArrowheads="1"/>
          </p:cNvSpPr>
          <p:nvPr>
            <p:ph type="title"/>
          </p:nvPr>
        </p:nvSpPr>
        <p:spPr>
          <a:xfrm>
            <a:off x="1447800" y="762000"/>
            <a:ext cx="7848600" cy="1066800"/>
          </a:xfrm>
        </p:spPr>
        <p:txBody>
          <a:bodyPr/>
          <a:lstStyle/>
          <a:p>
            <a:r>
              <a:rPr lang="en-US" altLang="en-US"/>
              <a:t>Sodium</a:t>
            </a:r>
          </a:p>
        </p:txBody>
      </p:sp>
      <p:sp>
        <p:nvSpPr>
          <p:cNvPr id="216067" name="Rectangle 3"/>
          <p:cNvSpPr>
            <a:spLocks noGrp="1" noChangeArrowheads="1"/>
          </p:cNvSpPr>
          <p:nvPr>
            <p:ph type="body" idx="1"/>
          </p:nvPr>
        </p:nvSpPr>
        <p:spPr>
          <a:xfrm>
            <a:off x="1219200" y="2286000"/>
            <a:ext cx="5791200" cy="3944938"/>
          </a:xfrm>
        </p:spPr>
        <p:txBody>
          <a:bodyPr/>
          <a:lstStyle/>
          <a:p>
            <a:pPr>
              <a:lnSpc>
                <a:spcPct val="90000"/>
              </a:lnSpc>
            </a:pPr>
            <a:r>
              <a:rPr lang="en-US" altLang="en-US" sz="2400" dirty="0"/>
              <a:t>Food sources</a:t>
            </a:r>
          </a:p>
          <a:p>
            <a:pPr lvl="1">
              <a:lnSpc>
                <a:spcPct val="90000"/>
              </a:lnSpc>
            </a:pPr>
            <a:r>
              <a:rPr lang="en-US" altLang="en-US" sz="2000" u="sng" dirty="0"/>
              <a:t>Processed</a:t>
            </a:r>
            <a:r>
              <a:rPr lang="en-US" altLang="en-US" sz="2000" dirty="0"/>
              <a:t> &amp; prepared foods.  Canned vegetables, soups, pickles, lunch meats, </a:t>
            </a:r>
            <a:r>
              <a:rPr lang="en-US" altLang="en-US" sz="2000" u="sng" dirty="0"/>
              <a:t>ham</a:t>
            </a:r>
            <a:r>
              <a:rPr lang="en-US" altLang="en-US" sz="2000" dirty="0"/>
              <a:t>, bacon, sausage, hotdogs, and frozen foods.  Salt/</a:t>
            </a:r>
            <a:r>
              <a:rPr lang="en-US" altLang="en-US" sz="2000" u="sng" dirty="0"/>
              <a:t>sodium</a:t>
            </a:r>
            <a:r>
              <a:rPr lang="en-US" altLang="en-US" sz="2000" dirty="0"/>
              <a:t> is used to preserve food and improve the taste and texture of food.</a:t>
            </a:r>
          </a:p>
          <a:p>
            <a:pPr lvl="1">
              <a:lnSpc>
                <a:spcPct val="90000"/>
              </a:lnSpc>
            </a:pPr>
            <a:r>
              <a:rPr lang="en-US" altLang="en-US" sz="2000" dirty="0"/>
              <a:t>Condiments.  Table salt, soy sauce, ketchup, mustard, BBQ sauce, steak sauce…</a:t>
            </a:r>
          </a:p>
          <a:p>
            <a:pPr lvl="1">
              <a:lnSpc>
                <a:spcPct val="90000"/>
              </a:lnSpc>
            </a:pPr>
            <a:r>
              <a:rPr lang="en-US" altLang="en-US" sz="2000" dirty="0"/>
              <a:t>Natural sources.  Some meats, poultry, dairy products (esp. cheeses) and vegetables.</a:t>
            </a:r>
          </a:p>
        </p:txBody>
      </p:sp>
      <p:pic>
        <p:nvPicPr>
          <p:cNvPr id="216084" name="Picture 20" descr="Graph showing the main sources of sodium in the average U.S. di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124200"/>
            <a:ext cx="2071688" cy="2133600"/>
          </a:xfrm>
          <a:prstGeom prst="rect">
            <a:avLst/>
          </a:prstGeom>
          <a:noFill/>
          <a:extLst>
            <a:ext uri="{909E8E84-426E-40DD-AFC4-6F175D3DCCD1}">
              <a14:hiddenFill xmlns:a14="http://schemas.microsoft.com/office/drawing/2010/main">
                <a:solidFill>
                  <a:srgbClr val="FFFFFF"/>
                </a:solidFill>
              </a14:hiddenFill>
            </a:ext>
          </a:extLst>
        </p:spPr>
      </p:pic>
      <p:sp>
        <p:nvSpPr>
          <p:cNvPr id="216085" name="Text Box 21"/>
          <p:cNvSpPr txBox="1">
            <a:spLocks noChangeArrowheads="1"/>
          </p:cNvSpPr>
          <p:nvPr/>
        </p:nvSpPr>
        <p:spPr bwMode="auto">
          <a:xfrm>
            <a:off x="6934200" y="5410200"/>
            <a:ext cx="19970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1822CD"/>
                </a:solidFill>
              </a:rPr>
              <a:t>The main sources of sodium in the average U.S. diet.</a:t>
            </a:r>
            <a:r>
              <a:rPr lang="en-US" altLang="en-US"/>
              <a:t> </a:t>
            </a:r>
          </a:p>
        </p:txBody>
      </p:sp>
      <p:pic>
        <p:nvPicPr>
          <p:cNvPr id="216090" name="Picture 26" descr="MCFD00961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1066800"/>
            <a:ext cx="1112838" cy="990600"/>
          </a:xfrm>
          <a:prstGeom prst="rect">
            <a:avLst/>
          </a:prstGeom>
          <a:noFill/>
          <a:extLst>
            <a:ext uri="{909E8E84-426E-40DD-AFC4-6F175D3DCCD1}">
              <a14:hiddenFill xmlns:a14="http://schemas.microsoft.com/office/drawing/2010/main">
                <a:solidFill>
                  <a:srgbClr val="FFFFFF"/>
                </a:solidFill>
              </a14:hiddenFill>
            </a:ext>
          </a:extLst>
        </p:spPr>
      </p:pic>
      <p:pic>
        <p:nvPicPr>
          <p:cNvPr id="216091" name="Picture 27" descr="MCj032546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1676400"/>
            <a:ext cx="882650"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wipe(left)">
                                      <p:cBhvr>
                                        <p:cTn id="7" dur="500"/>
                                        <p:tgtEl>
                                          <p:spTgt spid="216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6067">
                                            <p:txEl>
                                              <p:pRg st="1" end="1"/>
                                            </p:txEl>
                                          </p:spTgt>
                                        </p:tgtEl>
                                        <p:attrNameLst>
                                          <p:attrName>style.visibility</p:attrName>
                                        </p:attrNameLst>
                                      </p:cBhvr>
                                      <p:to>
                                        <p:strVal val="visible"/>
                                      </p:to>
                                    </p:set>
                                    <p:animEffect transition="in" filter="wipe(left)">
                                      <p:cBhvr>
                                        <p:cTn id="12" dur="500"/>
                                        <p:tgtEl>
                                          <p:spTgt spid="216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6067">
                                            <p:txEl>
                                              <p:pRg st="2" end="2"/>
                                            </p:txEl>
                                          </p:spTgt>
                                        </p:tgtEl>
                                        <p:attrNameLst>
                                          <p:attrName>style.visibility</p:attrName>
                                        </p:attrNameLst>
                                      </p:cBhvr>
                                      <p:to>
                                        <p:strVal val="visible"/>
                                      </p:to>
                                    </p:set>
                                    <p:animEffect transition="in" filter="wipe(left)">
                                      <p:cBhvr>
                                        <p:cTn id="17" dur="500"/>
                                        <p:tgtEl>
                                          <p:spTgt spid="216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6067">
                                            <p:txEl>
                                              <p:pRg st="3" end="3"/>
                                            </p:txEl>
                                          </p:spTgt>
                                        </p:tgtEl>
                                        <p:attrNameLst>
                                          <p:attrName>style.visibility</p:attrName>
                                        </p:attrNameLst>
                                      </p:cBhvr>
                                      <p:to>
                                        <p:strVal val="visible"/>
                                      </p:to>
                                    </p:set>
                                    <p:animEffect transition="in" filter="wipe(left)">
                                      <p:cBhvr>
                                        <p:cTn id="22" dur="500"/>
                                        <p:tgtEl>
                                          <p:spTgt spid="216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uiExpand="1"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8" name="Slide Number Placeholder 5"/>
          <p:cNvSpPr>
            <a:spLocks noGrp="1"/>
          </p:cNvSpPr>
          <p:nvPr>
            <p:ph type="sldNum" sz="quarter" idx="12"/>
          </p:nvPr>
        </p:nvSpPr>
        <p:spPr/>
        <p:txBody>
          <a:bodyPr/>
          <a:lstStyle/>
          <a:p>
            <a:fld id="{0B8DEEA5-E306-492D-A8F3-4B80852DC53B}" type="slidenum">
              <a:rPr lang="en-US" altLang="en-US"/>
              <a:pPr/>
              <a:t>28</a:t>
            </a:fld>
            <a:endParaRPr lang="en-US" altLang="en-US"/>
          </a:p>
        </p:txBody>
      </p:sp>
      <p:sp>
        <p:nvSpPr>
          <p:cNvPr id="218114" name="AutoShape 2"/>
          <p:cNvSpPr>
            <a:spLocks noGrp="1" noChangeArrowheads="1"/>
          </p:cNvSpPr>
          <p:nvPr>
            <p:ph type="title"/>
          </p:nvPr>
        </p:nvSpPr>
        <p:spPr>
          <a:xfrm>
            <a:off x="1447800" y="762000"/>
            <a:ext cx="7848600" cy="1066800"/>
          </a:xfrm>
        </p:spPr>
        <p:txBody>
          <a:bodyPr/>
          <a:lstStyle/>
          <a:p>
            <a:r>
              <a:rPr lang="en-US" altLang="en-US"/>
              <a:t>Sodium</a:t>
            </a:r>
          </a:p>
        </p:txBody>
      </p:sp>
      <p:sp>
        <p:nvSpPr>
          <p:cNvPr id="218115" name="Rectangle 3"/>
          <p:cNvSpPr>
            <a:spLocks noGrp="1" noChangeArrowheads="1"/>
          </p:cNvSpPr>
          <p:nvPr>
            <p:ph type="body" idx="1"/>
          </p:nvPr>
        </p:nvSpPr>
        <p:spPr>
          <a:xfrm>
            <a:off x="1371600" y="2289175"/>
            <a:ext cx="7159625" cy="2613023"/>
          </a:xfrm>
        </p:spPr>
        <p:txBody>
          <a:bodyPr/>
          <a:lstStyle/>
          <a:p>
            <a:pPr>
              <a:lnSpc>
                <a:spcPct val="90000"/>
              </a:lnSpc>
            </a:pPr>
            <a:r>
              <a:rPr lang="en-US" altLang="en-US" sz="2400" dirty="0"/>
              <a:t>Function in the Body:</a:t>
            </a:r>
          </a:p>
          <a:p>
            <a:pPr lvl="1">
              <a:lnSpc>
                <a:spcPct val="90000"/>
              </a:lnSpc>
            </a:pPr>
            <a:r>
              <a:rPr lang="en-US" altLang="en-US" sz="2000" dirty="0"/>
              <a:t>Helps maintain the right </a:t>
            </a:r>
            <a:r>
              <a:rPr lang="en-US" altLang="en-US" sz="2000" u="sng" dirty="0"/>
              <a:t>balanc</a:t>
            </a:r>
            <a:r>
              <a:rPr lang="en-US" altLang="en-US" sz="2000" dirty="0"/>
              <a:t>e of </a:t>
            </a:r>
            <a:r>
              <a:rPr lang="en-US" altLang="en-US" sz="2000" u="sng" dirty="0"/>
              <a:t>fluids</a:t>
            </a:r>
            <a:r>
              <a:rPr lang="en-US" altLang="en-US" sz="2000" dirty="0"/>
              <a:t> in your body.</a:t>
            </a:r>
          </a:p>
          <a:p>
            <a:pPr lvl="1">
              <a:lnSpc>
                <a:spcPct val="90000"/>
              </a:lnSpc>
            </a:pPr>
            <a:r>
              <a:rPr lang="en-US" altLang="en-US" sz="2000" dirty="0"/>
              <a:t>Helps transmit </a:t>
            </a:r>
            <a:r>
              <a:rPr lang="en-US" altLang="en-US" sz="2000" u="sng" dirty="0"/>
              <a:t>nerve</a:t>
            </a:r>
            <a:r>
              <a:rPr lang="en-US" altLang="en-US" sz="2000" dirty="0"/>
              <a:t> impulses.</a:t>
            </a:r>
          </a:p>
          <a:p>
            <a:pPr lvl="1">
              <a:lnSpc>
                <a:spcPct val="90000"/>
              </a:lnSpc>
            </a:pPr>
            <a:r>
              <a:rPr lang="en-US" altLang="en-US" sz="2000" dirty="0"/>
              <a:t>Influences the </a:t>
            </a:r>
            <a:r>
              <a:rPr lang="en-US" altLang="en-US" sz="2000" u="sng" dirty="0"/>
              <a:t>contraction</a:t>
            </a:r>
            <a:r>
              <a:rPr lang="en-US" altLang="en-US" sz="2000" dirty="0"/>
              <a:t> and </a:t>
            </a:r>
            <a:r>
              <a:rPr lang="en-US" altLang="en-US" sz="2000" u="sng" dirty="0"/>
              <a:t>relaxation</a:t>
            </a:r>
            <a:r>
              <a:rPr lang="en-US" altLang="en-US" sz="2000" dirty="0"/>
              <a:t> of muscles.</a:t>
            </a:r>
          </a:p>
          <a:p>
            <a:pPr>
              <a:lnSpc>
                <a:spcPct val="90000"/>
              </a:lnSpc>
            </a:pPr>
            <a:r>
              <a:rPr lang="en-US" altLang="en-US" sz="2400" dirty="0"/>
              <a:t>Excess sodium can lead to </a:t>
            </a:r>
            <a:r>
              <a:rPr lang="en-US" altLang="en-US" sz="2400" u="sng" dirty="0"/>
              <a:t>hypertension </a:t>
            </a:r>
            <a:r>
              <a:rPr lang="en-US" altLang="en-US" sz="2400" dirty="0"/>
              <a:t>(high blood pressure), a condition that can lead to cardiovascular and </a:t>
            </a:r>
            <a:r>
              <a:rPr lang="en-US" altLang="en-US" sz="2400" u="sng" dirty="0"/>
              <a:t>kidney</a:t>
            </a:r>
            <a:r>
              <a:rPr lang="en-US" altLang="en-US" sz="2400" dirty="0"/>
              <a:t> diseases.</a:t>
            </a:r>
          </a:p>
        </p:txBody>
      </p:sp>
      <p:pic>
        <p:nvPicPr>
          <p:cNvPr id="218119" name="Picture 7" descr="MCj044175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81000"/>
            <a:ext cx="19812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218126" name="Picture 14" descr="MPj043884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5078413"/>
            <a:ext cx="1981200" cy="13223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Effect transition="in" filter="wipe(left)">
                                      <p:cBhvr>
                                        <p:cTn id="7" dur="500"/>
                                        <p:tgtEl>
                                          <p:spTgt spid="2181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8115">
                                            <p:txEl>
                                              <p:pRg st="1" end="1"/>
                                            </p:txEl>
                                          </p:spTgt>
                                        </p:tgtEl>
                                        <p:attrNameLst>
                                          <p:attrName>style.visibility</p:attrName>
                                        </p:attrNameLst>
                                      </p:cBhvr>
                                      <p:to>
                                        <p:strVal val="visible"/>
                                      </p:to>
                                    </p:set>
                                    <p:animEffect transition="in" filter="wipe(left)">
                                      <p:cBhvr>
                                        <p:cTn id="10" dur="500"/>
                                        <p:tgtEl>
                                          <p:spTgt spid="21811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18115">
                                            <p:txEl>
                                              <p:pRg st="2" end="2"/>
                                            </p:txEl>
                                          </p:spTgt>
                                        </p:tgtEl>
                                        <p:attrNameLst>
                                          <p:attrName>style.visibility</p:attrName>
                                        </p:attrNameLst>
                                      </p:cBhvr>
                                      <p:to>
                                        <p:strVal val="visible"/>
                                      </p:to>
                                    </p:set>
                                    <p:animEffect transition="in" filter="wipe(left)">
                                      <p:cBhvr>
                                        <p:cTn id="13" dur="500"/>
                                        <p:tgtEl>
                                          <p:spTgt spid="21811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18115">
                                            <p:txEl>
                                              <p:pRg st="3" end="3"/>
                                            </p:txEl>
                                          </p:spTgt>
                                        </p:tgtEl>
                                        <p:attrNameLst>
                                          <p:attrName>style.visibility</p:attrName>
                                        </p:attrNameLst>
                                      </p:cBhvr>
                                      <p:to>
                                        <p:strVal val="visible"/>
                                      </p:to>
                                    </p:set>
                                    <p:animEffect transition="in" filter="wipe(left)">
                                      <p:cBhvr>
                                        <p:cTn id="16" dur="500"/>
                                        <p:tgtEl>
                                          <p:spTgt spid="218115">
                                            <p:txEl>
                                              <p:pRg st="3" end="3"/>
                                            </p:txEl>
                                          </p:spTgt>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18115">
                                            <p:txEl>
                                              <p:pRg st="4" end="4"/>
                                            </p:txEl>
                                          </p:spTgt>
                                        </p:tgtEl>
                                        <p:attrNameLst>
                                          <p:attrName>style.visibility</p:attrName>
                                        </p:attrNameLst>
                                      </p:cBhvr>
                                      <p:to>
                                        <p:strVal val="visible"/>
                                      </p:to>
                                    </p:set>
                                    <p:animEffect transition="in" filter="wipe(left)">
                                      <p:cBhvr>
                                        <p:cTn id="21" dur="500"/>
                                        <p:tgtEl>
                                          <p:spTgt spid="218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uiExpand="1" build="p"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6" name="Slide Number Placeholder 5"/>
          <p:cNvSpPr>
            <a:spLocks noGrp="1"/>
          </p:cNvSpPr>
          <p:nvPr>
            <p:ph type="sldNum" sz="quarter" idx="12"/>
          </p:nvPr>
        </p:nvSpPr>
        <p:spPr/>
        <p:txBody>
          <a:bodyPr/>
          <a:lstStyle/>
          <a:p>
            <a:fld id="{B48243FC-9863-4BBC-AB87-4D9CD4330E12}" type="slidenum">
              <a:rPr lang="en-US" altLang="en-US"/>
              <a:pPr/>
              <a:t>29</a:t>
            </a:fld>
            <a:endParaRPr lang="en-US" altLang="en-US"/>
          </a:p>
        </p:txBody>
      </p:sp>
      <p:sp>
        <p:nvSpPr>
          <p:cNvPr id="35844" name="AutoShape 4"/>
          <p:cNvSpPr>
            <a:spLocks noGrp="1" noChangeArrowheads="1"/>
          </p:cNvSpPr>
          <p:nvPr>
            <p:ph type="title"/>
          </p:nvPr>
        </p:nvSpPr>
        <p:spPr/>
        <p:txBody>
          <a:bodyPr/>
          <a:lstStyle/>
          <a:p>
            <a:r>
              <a:rPr lang="en-US" altLang="en-US"/>
              <a:t>Nutrient Deficiency</a:t>
            </a:r>
          </a:p>
        </p:txBody>
      </p:sp>
      <p:sp>
        <p:nvSpPr>
          <p:cNvPr id="35845" name="Rectangle 5"/>
          <p:cNvSpPr>
            <a:spLocks noGrp="1" noChangeArrowheads="1"/>
          </p:cNvSpPr>
          <p:nvPr>
            <p:ph type="body" idx="1"/>
          </p:nvPr>
        </p:nvSpPr>
        <p:spPr>
          <a:xfrm>
            <a:off x="1371600" y="2362200"/>
            <a:ext cx="7159625" cy="4249738"/>
          </a:xfrm>
        </p:spPr>
        <p:txBody>
          <a:bodyPr/>
          <a:lstStyle/>
          <a:p>
            <a:pPr>
              <a:lnSpc>
                <a:spcPct val="90000"/>
              </a:lnSpc>
            </a:pPr>
            <a:r>
              <a:rPr lang="en-US" altLang="en-US" sz="2400" dirty="0"/>
              <a:t>A nutritional deficiency occurs when your body doesn’t </a:t>
            </a:r>
            <a:r>
              <a:rPr lang="en-US" altLang="en-US" sz="2400" u="sng" dirty="0"/>
              <a:t>get enough nutrients</a:t>
            </a:r>
            <a:r>
              <a:rPr lang="en-US" altLang="en-US" sz="2400" dirty="0"/>
              <a:t>.</a:t>
            </a:r>
          </a:p>
          <a:p>
            <a:pPr>
              <a:lnSpc>
                <a:spcPct val="90000"/>
              </a:lnSpc>
            </a:pPr>
            <a:r>
              <a:rPr lang="en-US" altLang="en-US" sz="2400" dirty="0"/>
              <a:t>Symptoms:</a:t>
            </a:r>
          </a:p>
          <a:p>
            <a:pPr lvl="1">
              <a:lnSpc>
                <a:spcPct val="90000"/>
              </a:lnSpc>
            </a:pPr>
            <a:r>
              <a:rPr lang="en-US" altLang="en-US" sz="2000" dirty="0"/>
              <a:t>At</a:t>
            </a:r>
            <a:r>
              <a:rPr lang="en-US" altLang="en-US" sz="2000" u="sng" dirty="0"/>
              <a:t> first </a:t>
            </a:r>
            <a:r>
              <a:rPr lang="en-US" altLang="en-US" sz="2000" dirty="0"/>
              <a:t>the symptoms may not seem serious. They may include: </a:t>
            </a:r>
            <a:r>
              <a:rPr lang="en-US" altLang="en-US" sz="2000" u="sng" dirty="0"/>
              <a:t>tiredness</a:t>
            </a:r>
            <a:r>
              <a:rPr lang="en-US" altLang="en-US" sz="2000" dirty="0"/>
              <a:t>, difficulty </a:t>
            </a:r>
            <a:r>
              <a:rPr lang="en-US" altLang="en-US" sz="2000" u="sng" dirty="0"/>
              <a:t>sleeping</a:t>
            </a:r>
            <a:r>
              <a:rPr lang="en-US" altLang="en-US" sz="2000" dirty="0"/>
              <a:t> or concentrating, frequent colds, and weight loss or gains.</a:t>
            </a:r>
          </a:p>
          <a:p>
            <a:pPr lvl="1">
              <a:lnSpc>
                <a:spcPct val="90000"/>
              </a:lnSpc>
            </a:pPr>
            <a:r>
              <a:rPr lang="en-US" altLang="en-US" sz="2000" dirty="0"/>
              <a:t>However, if the deficiency is not </a:t>
            </a:r>
            <a:r>
              <a:rPr lang="en-US" altLang="en-US" sz="2000" u="sng" dirty="0"/>
              <a:t>corrected</a:t>
            </a:r>
            <a:r>
              <a:rPr lang="en-US" altLang="en-US" sz="2000" dirty="0"/>
              <a:t> the symptoms may get more serious and effect the skin, eyes, and bones.</a:t>
            </a:r>
          </a:p>
          <a:p>
            <a:pPr>
              <a:lnSpc>
                <a:spcPct val="90000"/>
              </a:lnSpc>
            </a:pPr>
            <a:r>
              <a:rPr lang="en-US" altLang="en-US" sz="2400" dirty="0"/>
              <a:t>The best way to </a:t>
            </a:r>
            <a:r>
              <a:rPr lang="en-US" altLang="en-US" sz="2400" u="sng" dirty="0"/>
              <a:t>avoid</a:t>
            </a:r>
            <a:r>
              <a:rPr lang="en-US" altLang="en-US" sz="2400" dirty="0"/>
              <a:t> a nutrient deficiency is to eat a well balanced diet.</a:t>
            </a:r>
          </a:p>
          <a:p>
            <a:pPr>
              <a:lnSpc>
                <a:spcPct val="90000"/>
              </a:lnSpc>
            </a:pPr>
            <a:endParaRPr lang="en-US" alt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5845">
                                            <p:txEl>
                                              <p:pRg st="2" end="2"/>
                                            </p:txEl>
                                          </p:spTgt>
                                        </p:tgtEl>
                                        <p:attrNameLst>
                                          <p:attrName>style.visibility</p:attrName>
                                        </p:attrNameLst>
                                      </p:cBhvr>
                                      <p:to>
                                        <p:strVal val="visible"/>
                                      </p:to>
                                    </p:set>
                                    <p:animEffect transition="in" filter="wipe(left)">
                                      <p:cBhvr>
                                        <p:cTn id="15" dur="500"/>
                                        <p:tgtEl>
                                          <p:spTgt spid="3584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5845">
                                            <p:txEl>
                                              <p:pRg st="3" end="3"/>
                                            </p:txEl>
                                          </p:spTgt>
                                        </p:tgtEl>
                                        <p:attrNameLst>
                                          <p:attrName>style.visibility</p:attrName>
                                        </p:attrNameLst>
                                      </p:cBhvr>
                                      <p:to>
                                        <p:strVal val="visible"/>
                                      </p:to>
                                    </p:set>
                                    <p:animEffect transition="in" filter="wipe(left)">
                                      <p:cBhvr>
                                        <p:cTn id="18" dur="500"/>
                                        <p:tgtEl>
                                          <p:spTgt spid="35845">
                                            <p:txEl>
                                              <p:pRg st="3" end="3"/>
                                            </p:txEl>
                                          </p:spTgt>
                                        </p:tgtEl>
                                      </p:cBhvr>
                                    </p:animEffect>
                                  </p:childTnLst>
                                </p:cTn>
                              </p:par>
                            </p:childTnLst>
                          </p:cTn>
                        </p:par>
                      </p:childTnLst>
                    </p:cTn>
                  </p:par>
                  <p:par>
                    <p:cTn id="19" fill="hold">
                      <p:stCondLst>
                        <p:cond delay="indefinite"/>
                      </p:stCondLst>
                      <p:childTnLst>
                        <p:par>
                          <p:cTn id="20" fill="hold" nodeType="after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5845">
                                            <p:txEl>
                                              <p:pRg st="4" end="4"/>
                                            </p:txEl>
                                          </p:spTgt>
                                        </p:tgtEl>
                                        <p:attrNameLst>
                                          <p:attrName>style.visibility</p:attrName>
                                        </p:attrNameLst>
                                      </p:cBhvr>
                                      <p:to>
                                        <p:strVal val="visible"/>
                                      </p:to>
                                    </p:set>
                                    <p:animEffect transition="in" filter="wipe(left)">
                                      <p:cBhvr>
                                        <p:cTn id="23" dur="500"/>
                                        <p:tgtEl>
                                          <p:spTgt spid="358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uiExpand="1"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8" name="Slide Number Placeholder 5"/>
          <p:cNvSpPr>
            <a:spLocks noGrp="1"/>
          </p:cNvSpPr>
          <p:nvPr>
            <p:ph type="sldNum" sz="quarter" idx="12"/>
          </p:nvPr>
        </p:nvSpPr>
        <p:spPr/>
        <p:txBody>
          <a:bodyPr/>
          <a:lstStyle/>
          <a:p>
            <a:fld id="{9E803BA1-F71E-44C8-A4DF-2BF6E5BEB7A3}" type="slidenum">
              <a:rPr lang="en-US" altLang="en-US"/>
              <a:pPr/>
              <a:t>3</a:t>
            </a:fld>
            <a:endParaRPr lang="en-US" altLang="en-US"/>
          </a:p>
        </p:txBody>
      </p:sp>
      <p:pic>
        <p:nvPicPr>
          <p:cNvPr id="1434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04800"/>
            <a:ext cx="3048000" cy="2262188"/>
          </a:xfrm>
          <a:prstGeom prst="rect">
            <a:avLst/>
          </a:prstGeom>
          <a:noFill/>
          <a:extLst>
            <a:ext uri="{909E8E84-426E-40DD-AFC4-6F175D3DCCD1}">
              <a14:hiddenFill xmlns:a14="http://schemas.microsoft.com/office/drawing/2010/main">
                <a:solidFill>
                  <a:srgbClr val="FFFFFF"/>
                </a:solidFill>
              </a14:hiddenFill>
            </a:ext>
          </a:extLst>
        </p:spPr>
      </p:pic>
      <p:sp>
        <p:nvSpPr>
          <p:cNvPr id="14344" name="AutoShape 8"/>
          <p:cNvSpPr>
            <a:spLocks noGrp="1" noChangeArrowheads="1"/>
          </p:cNvSpPr>
          <p:nvPr>
            <p:ph type="title"/>
          </p:nvPr>
        </p:nvSpPr>
        <p:spPr/>
        <p:txBody>
          <a:bodyPr/>
          <a:lstStyle/>
          <a:p>
            <a:r>
              <a:rPr lang="en-US" altLang="en-US"/>
              <a:t>Balance is Key</a:t>
            </a:r>
          </a:p>
        </p:txBody>
      </p:sp>
      <p:sp>
        <p:nvSpPr>
          <p:cNvPr id="14345" name="Rectangle 9"/>
          <p:cNvSpPr>
            <a:spLocks noGrp="1" noChangeArrowheads="1"/>
          </p:cNvSpPr>
          <p:nvPr>
            <p:ph type="body" idx="1"/>
          </p:nvPr>
        </p:nvSpPr>
        <p:spPr>
          <a:xfrm>
            <a:off x="1295400" y="3778706"/>
            <a:ext cx="7467600" cy="2683812"/>
          </a:xfrm>
        </p:spPr>
        <p:txBody>
          <a:bodyPr/>
          <a:lstStyle/>
          <a:p>
            <a:pPr>
              <a:lnSpc>
                <a:spcPct val="130000"/>
              </a:lnSpc>
              <a:buFontTx/>
              <a:buNone/>
            </a:pPr>
            <a:r>
              <a:rPr lang="en-US" altLang="en-US" sz="2000" dirty="0">
                <a:solidFill>
                  <a:srgbClr val="187534"/>
                </a:solidFill>
              </a:rPr>
              <a:t>These three are the framework </a:t>
            </a:r>
            <a:r>
              <a:rPr lang="en-US" altLang="en-US" sz="2000" dirty="0" smtClean="0">
                <a:solidFill>
                  <a:srgbClr val="187534"/>
                </a:solidFill>
              </a:rPr>
              <a:t>of Eating Well With Canada’s Food Guide:</a:t>
            </a:r>
            <a:endParaRPr lang="en-US" altLang="en-US" sz="2000" dirty="0"/>
          </a:p>
          <a:p>
            <a:pPr>
              <a:lnSpc>
                <a:spcPct val="90000"/>
              </a:lnSpc>
              <a:spcBef>
                <a:spcPct val="50000"/>
              </a:spcBef>
            </a:pPr>
            <a:r>
              <a:rPr lang="en-US" altLang="en-US" sz="2000" u="sng" dirty="0">
                <a:solidFill>
                  <a:srgbClr val="187534"/>
                </a:solidFill>
              </a:rPr>
              <a:t>Balance</a:t>
            </a:r>
            <a:r>
              <a:rPr lang="en-US" altLang="en-US" sz="2000" dirty="0"/>
              <a:t> </a:t>
            </a:r>
            <a:r>
              <a:rPr lang="en-US" altLang="en-US" sz="1800" b="0" dirty="0"/>
              <a:t>- Eat foods from </a:t>
            </a:r>
            <a:r>
              <a:rPr lang="en-US" altLang="en-US" sz="1800" b="0" dirty="0" smtClean="0"/>
              <a:t>all groups of </a:t>
            </a:r>
            <a:r>
              <a:rPr lang="en-US" altLang="en-US" sz="1800" b="0" dirty="0"/>
              <a:t>the Food </a:t>
            </a:r>
            <a:r>
              <a:rPr lang="en-US" altLang="en-US" sz="1800" b="0" dirty="0" smtClean="0"/>
              <a:t>Guide.</a:t>
            </a:r>
            <a:endParaRPr lang="en-US" altLang="en-US" sz="1800" b="0" dirty="0"/>
          </a:p>
          <a:p>
            <a:pPr>
              <a:lnSpc>
                <a:spcPct val="90000"/>
              </a:lnSpc>
              <a:spcBef>
                <a:spcPct val="50000"/>
              </a:spcBef>
            </a:pPr>
            <a:r>
              <a:rPr lang="en-US" altLang="en-US" sz="2000" u="sng" dirty="0">
                <a:solidFill>
                  <a:srgbClr val="187534"/>
                </a:solidFill>
              </a:rPr>
              <a:t>Variety</a:t>
            </a:r>
            <a:r>
              <a:rPr lang="en-US" altLang="en-US" sz="2000" dirty="0"/>
              <a:t> </a:t>
            </a:r>
            <a:r>
              <a:rPr lang="en-US" altLang="en-US" sz="1800" b="0" dirty="0"/>
              <a:t>- Eat different foods from each food group.</a:t>
            </a:r>
            <a:endParaRPr lang="en-US" altLang="en-US" sz="2000" dirty="0"/>
          </a:p>
          <a:p>
            <a:pPr>
              <a:lnSpc>
                <a:spcPct val="90000"/>
              </a:lnSpc>
              <a:spcBef>
                <a:spcPct val="50000"/>
              </a:spcBef>
            </a:pPr>
            <a:r>
              <a:rPr lang="en-US" altLang="en-US" sz="2000" u="sng" dirty="0">
                <a:solidFill>
                  <a:srgbClr val="187534"/>
                </a:solidFill>
              </a:rPr>
              <a:t>Moderation</a:t>
            </a:r>
            <a:r>
              <a:rPr lang="en-US" altLang="en-US" sz="2000" dirty="0"/>
              <a:t> </a:t>
            </a:r>
            <a:r>
              <a:rPr lang="en-US" altLang="en-US" sz="1800" b="0" dirty="0"/>
              <a:t>- Eat more foods from the </a:t>
            </a:r>
            <a:r>
              <a:rPr lang="en-US" altLang="en-US" sz="1800" b="0" dirty="0" smtClean="0"/>
              <a:t>yellow and green sections  </a:t>
            </a:r>
            <a:r>
              <a:rPr lang="en-US" altLang="en-US" sz="1800" b="0" dirty="0"/>
              <a:t>of the </a:t>
            </a:r>
            <a:r>
              <a:rPr lang="en-US" altLang="en-US" sz="1800" b="0" dirty="0" smtClean="0"/>
              <a:t>rainbow, </a:t>
            </a:r>
            <a:r>
              <a:rPr lang="en-US" altLang="en-US" sz="1800" b="0" dirty="0"/>
              <a:t>and fewer and smaller portions of foods from </a:t>
            </a:r>
            <a:r>
              <a:rPr lang="en-US" altLang="en-US" sz="1800" b="0" dirty="0" smtClean="0"/>
              <a:t>the red an blue parts of the rainbow</a:t>
            </a:r>
            <a:endParaRPr lang="en-US" altLang="en-US" sz="2000" dirty="0"/>
          </a:p>
        </p:txBody>
      </p:sp>
      <p:sp>
        <p:nvSpPr>
          <p:cNvPr id="14346" name="Text Box 10"/>
          <p:cNvSpPr txBox="1">
            <a:spLocks noChangeArrowheads="1"/>
          </p:cNvSpPr>
          <p:nvPr/>
        </p:nvSpPr>
        <p:spPr bwMode="auto">
          <a:xfrm>
            <a:off x="1371600" y="2209800"/>
            <a:ext cx="7086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i="1" dirty="0">
                <a:solidFill>
                  <a:srgbClr val="1822CD"/>
                </a:solidFill>
                <a:latin typeface="Times" pitchFamily="18" charset="0"/>
              </a:rPr>
              <a:t>For years, people held to the idea that there are “bad” </a:t>
            </a:r>
            <a:br>
              <a:rPr lang="en-US" altLang="en-US" i="1" dirty="0">
                <a:solidFill>
                  <a:srgbClr val="1822CD"/>
                </a:solidFill>
                <a:latin typeface="Times" pitchFamily="18" charset="0"/>
              </a:rPr>
            </a:br>
            <a:r>
              <a:rPr lang="en-US" altLang="en-US" i="1" dirty="0">
                <a:solidFill>
                  <a:srgbClr val="1822CD"/>
                </a:solidFill>
                <a:latin typeface="Times" pitchFamily="18" charset="0"/>
              </a:rPr>
              <a:t>nutrients and “good” nutrients when, in fact, all nutrients play a certain role in the body.  Even those nutrients once considered “bad” such as fats and carbohydrates perform vital functions in the body and if one consumes too many “good” nutrients such as vitamins or minerals there can be harmful results, as well.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with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slide(fromTop)">
                                      <p:cBhvr>
                                        <p:cTn id="7" dur="500"/>
                                        <p:tgtEl>
                                          <p:spTgt spid="1434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46"/>
                                        </p:tgtEl>
                                        <p:attrNameLst>
                                          <p:attrName>style.visibility</p:attrName>
                                        </p:attrNameLst>
                                      </p:cBhvr>
                                      <p:to>
                                        <p:strVal val="visible"/>
                                      </p:to>
                                    </p:set>
                                    <p:animEffect transition="in" filter="wipe(left)">
                                      <p:cBhvr>
                                        <p:cTn id="11" dur="500"/>
                                        <p:tgtEl>
                                          <p:spTgt spid="14346"/>
                                        </p:tgtEl>
                                      </p:cBhvr>
                                    </p:animEffect>
                                  </p:childTnLst>
                                </p:cTn>
                              </p:par>
                            </p:childTnLst>
                          </p:cTn>
                        </p:par>
                      </p:childTnLst>
                    </p:cTn>
                  </p:par>
                  <p:par>
                    <p:cTn id="12" fill="hold">
                      <p:stCondLst>
                        <p:cond delay="indefinite"/>
                      </p:stCondLst>
                      <p:childTnLst>
                        <p:par>
                          <p:cTn id="13" fill="hold" nodeType="after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345">
                                            <p:txEl>
                                              <p:pRg st="0" end="0"/>
                                            </p:txEl>
                                          </p:spTgt>
                                        </p:tgtEl>
                                        <p:attrNameLst>
                                          <p:attrName>style.visibility</p:attrName>
                                        </p:attrNameLst>
                                      </p:cBhvr>
                                      <p:to>
                                        <p:strVal val="visible"/>
                                      </p:to>
                                    </p:set>
                                    <p:animEffect transition="in" filter="wipe(left)">
                                      <p:cBhvr>
                                        <p:cTn id="16" dur="500"/>
                                        <p:tgtEl>
                                          <p:spTgt spid="14345">
                                            <p:txEl>
                                              <p:pRg st="0" end="0"/>
                                            </p:txEl>
                                          </p:spTgt>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345">
                                            <p:txEl>
                                              <p:pRg st="1" end="1"/>
                                            </p:txEl>
                                          </p:spTgt>
                                        </p:tgtEl>
                                        <p:attrNameLst>
                                          <p:attrName>style.visibility</p:attrName>
                                        </p:attrNameLst>
                                      </p:cBhvr>
                                      <p:to>
                                        <p:strVal val="visible"/>
                                      </p:to>
                                    </p:set>
                                    <p:animEffect transition="in" filter="wipe(left)">
                                      <p:cBhvr>
                                        <p:cTn id="21" dur="500"/>
                                        <p:tgtEl>
                                          <p:spTgt spid="14345">
                                            <p:txEl>
                                              <p:pRg st="1" end="1"/>
                                            </p:txEl>
                                          </p:spTgt>
                                        </p:tgtEl>
                                      </p:cBhvr>
                                    </p:animEffect>
                                  </p:childTnLst>
                                </p:cTn>
                              </p:par>
                            </p:childTnLst>
                          </p:cTn>
                        </p:par>
                      </p:childTnLst>
                    </p:cTn>
                  </p:par>
                  <p:par>
                    <p:cTn id="22" fill="hold">
                      <p:stCondLst>
                        <p:cond delay="indefinite"/>
                      </p:stCondLst>
                      <p:childTnLst>
                        <p:par>
                          <p:cTn id="23" fill="hold" nodeType="after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345">
                                            <p:txEl>
                                              <p:pRg st="2" end="2"/>
                                            </p:txEl>
                                          </p:spTgt>
                                        </p:tgtEl>
                                        <p:attrNameLst>
                                          <p:attrName>style.visibility</p:attrName>
                                        </p:attrNameLst>
                                      </p:cBhvr>
                                      <p:to>
                                        <p:strVal val="visible"/>
                                      </p:to>
                                    </p:set>
                                    <p:animEffect transition="in" filter="wipe(left)">
                                      <p:cBhvr>
                                        <p:cTn id="26" dur="500"/>
                                        <p:tgtEl>
                                          <p:spTgt spid="14345">
                                            <p:txEl>
                                              <p:pRg st="2" end="2"/>
                                            </p:txEl>
                                          </p:spTgt>
                                        </p:tgtEl>
                                      </p:cBhvr>
                                    </p:animEffect>
                                  </p:childTnLst>
                                </p:cTn>
                              </p:par>
                            </p:childTnLst>
                          </p:cTn>
                        </p:par>
                      </p:childTnLst>
                    </p:cTn>
                  </p:par>
                  <p:par>
                    <p:cTn id="27" fill="hold">
                      <p:stCondLst>
                        <p:cond delay="indefinite"/>
                      </p:stCondLst>
                      <p:childTnLst>
                        <p:par>
                          <p:cTn id="28" fill="hold" nodeType="after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345">
                                            <p:txEl>
                                              <p:pRg st="3" end="3"/>
                                            </p:txEl>
                                          </p:spTgt>
                                        </p:tgtEl>
                                        <p:attrNameLst>
                                          <p:attrName>style.visibility</p:attrName>
                                        </p:attrNameLst>
                                      </p:cBhvr>
                                      <p:to>
                                        <p:strVal val="visible"/>
                                      </p:to>
                                    </p:set>
                                    <p:animEffect transition="in" filter="wipe(left)">
                                      <p:cBhvr>
                                        <p:cTn id="31" dur="500"/>
                                        <p:tgtEl>
                                          <p:spTgt spid="143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uiExpand="1" build="p" autoUpdateAnimBg="0" advAuto="0"/>
      <p:bldP spid="14346"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2370AEC3-F3B2-41A5-A0DA-5D6461470D42}" type="slidenum">
              <a:rPr lang="en-US" altLang="en-US"/>
              <a:pPr/>
              <a:t>30</a:t>
            </a:fld>
            <a:endParaRPr lang="en-US" altLang="en-US"/>
          </a:p>
        </p:txBody>
      </p:sp>
      <p:sp>
        <p:nvSpPr>
          <p:cNvPr id="36870" name="AutoShape 6"/>
          <p:cNvSpPr>
            <a:spLocks noGrp="1" noChangeArrowheads="1"/>
          </p:cNvSpPr>
          <p:nvPr>
            <p:ph type="title"/>
          </p:nvPr>
        </p:nvSpPr>
        <p:spPr/>
        <p:txBody>
          <a:bodyPr/>
          <a:lstStyle/>
          <a:p>
            <a:r>
              <a:rPr lang="en-US" altLang="en-US"/>
              <a:t>Nutrient Basics Quiz</a:t>
            </a:r>
          </a:p>
        </p:txBody>
      </p:sp>
      <p:sp>
        <p:nvSpPr>
          <p:cNvPr id="36871" name="Rectangle 7"/>
          <p:cNvSpPr>
            <a:spLocks noGrp="1" noChangeArrowheads="1"/>
          </p:cNvSpPr>
          <p:nvPr>
            <p:ph type="body" idx="1"/>
          </p:nvPr>
        </p:nvSpPr>
        <p:spPr>
          <a:xfrm>
            <a:off x="1447800" y="2743200"/>
            <a:ext cx="7159625" cy="3546475"/>
          </a:xfrm>
        </p:spPr>
        <p:txBody>
          <a:bodyPr/>
          <a:lstStyle/>
          <a:p>
            <a:pPr marL="228600" indent="-228600">
              <a:buSzTx/>
              <a:buFont typeface="Times" pitchFamily="18" charset="0"/>
              <a:buNone/>
            </a:pPr>
            <a:r>
              <a:rPr lang="en-US" altLang="en-US" sz="1400">
                <a:solidFill>
                  <a:srgbClr val="FA4E19"/>
                </a:solidFill>
              </a:rPr>
              <a:t>1. </a:t>
            </a:r>
            <a:r>
              <a:rPr lang="en-US" altLang="en-US" sz="1400"/>
              <a:t>I serve many functions in the body.  I help carry nutrients to the body’s cells and I also help regulate body temperature.  I am____________.</a:t>
            </a:r>
          </a:p>
          <a:p>
            <a:pPr marL="228600" indent="-228600">
              <a:spcBef>
                <a:spcPct val="45000"/>
              </a:spcBef>
              <a:buSzTx/>
              <a:buFont typeface="Times" pitchFamily="18" charset="0"/>
              <a:buNone/>
            </a:pPr>
            <a:r>
              <a:rPr lang="en-US" altLang="en-US" sz="1400">
                <a:solidFill>
                  <a:srgbClr val="FA4E19"/>
                </a:solidFill>
              </a:rPr>
              <a:t>2.</a:t>
            </a:r>
            <a:r>
              <a:rPr lang="en-US" altLang="en-US" sz="1400"/>
              <a:t> I can be converted into energy.  I am also used to build, maintain and repair body tissues.  I am_________.</a:t>
            </a:r>
          </a:p>
          <a:p>
            <a:pPr marL="228600" indent="-228600">
              <a:spcBef>
                <a:spcPct val="45000"/>
              </a:spcBef>
              <a:buSzTx/>
              <a:buFont typeface="Times" pitchFamily="18" charset="0"/>
              <a:buNone/>
            </a:pPr>
            <a:r>
              <a:rPr lang="en-US" altLang="en-US" sz="1400">
                <a:solidFill>
                  <a:srgbClr val="FA4E19"/>
                </a:solidFill>
              </a:rPr>
              <a:t>3.</a:t>
            </a:r>
            <a:r>
              <a:rPr lang="en-US" altLang="en-US" sz="1400"/>
              <a:t> I have a bad reputation in many people’s minds but I do serve many functions in the body.  For example, I am the most concentrated source of energy and I also am needed for growth and healthy skin.  I am______________.</a:t>
            </a:r>
          </a:p>
          <a:p>
            <a:pPr marL="228600" indent="-228600">
              <a:spcBef>
                <a:spcPct val="45000"/>
              </a:spcBef>
              <a:buSzTx/>
              <a:buFont typeface="Times" pitchFamily="18" charset="0"/>
              <a:buNone/>
            </a:pPr>
            <a:r>
              <a:rPr lang="en-US" altLang="en-US" sz="1400">
                <a:solidFill>
                  <a:srgbClr val="FA4E19"/>
                </a:solidFill>
              </a:rPr>
              <a:t>4.</a:t>
            </a:r>
            <a:r>
              <a:rPr lang="en-US" altLang="en-US" sz="1400"/>
              <a:t> I am the body’s main source of energy and I come in two forms, simple and complex. I am_______________.</a:t>
            </a:r>
          </a:p>
          <a:p>
            <a:pPr marL="228600" indent="-228600">
              <a:spcBef>
                <a:spcPct val="45000"/>
              </a:spcBef>
              <a:buSzTx/>
              <a:buFont typeface="Times" pitchFamily="18" charset="0"/>
              <a:buNone/>
            </a:pPr>
            <a:r>
              <a:rPr lang="en-US" altLang="en-US" sz="1400">
                <a:solidFill>
                  <a:srgbClr val="FA4E19"/>
                </a:solidFill>
              </a:rPr>
              <a:t>5.</a:t>
            </a:r>
            <a:r>
              <a:rPr lang="en-US" altLang="en-US" sz="1400"/>
              <a:t> I do not provide energy (calories) but I do help regulate many of the chemical processes in the body.  You need 13 different forms of me everyday.  </a:t>
            </a:r>
            <a:br>
              <a:rPr lang="en-US" altLang="en-US" sz="1400"/>
            </a:br>
            <a:r>
              <a:rPr lang="en-US" altLang="en-US" sz="1400"/>
              <a:t>I am_____________.</a:t>
            </a:r>
          </a:p>
          <a:p>
            <a:pPr marL="228600" indent="-228600">
              <a:spcBef>
                <a:spcPct val="45000"/>
              </a:spcBef>
              <a:buSzTx/>
              <a:buFont typeface="Times" pitchFamily="18" charset="0"/>
              <a:buNone/>
            </a:pPr>
            <a:r>
              <a:rPr lang="en-US" altLang="en-US" sz="1400">
                <a:solidFill>
                  <a:srgbClr val="FA4E19"/>
                </a:solidFill>
              </a:rPr>
              <a:t>6.</a:t>
            </a:r>
            <a:r>
              <a:rPr lang="en-US" altLang="en-US" sz="1400"/>
              <a:t> I am depended on for nearly every process necessary for life.  The body requires 16 types of me everyday from calcium to iron.  I am _________.</a:t>
            </a:r>
          </a:p>
        </p:txBody>
      </p:sp>
      <p:sp>
        <p:nvSpPr>
          <p:cNvPr id="36872" name="Text Box 8"/>
          <p:cNvSpPr txBox="1">
            <a:spLocks noChangeArrowheads="1"/>
          </p:cNvSpPr>
          <p:nvPr/>
        </p:nvSpPr>
        <p:spPr bwMode="auto">
          <a:xfrm>
            <a:off x="1371600" y="2286000"/>
            <a:ext cx="662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800" i="1">
                <a:solidFill>
                  <a:srgbClr val="1822CD"/>
                </a:solidFill>
                <a:latin typeface="Times New Roman" pitchFamily="18" charset="0"/>
              </a:rPr>
              <a:t>Fill in the blank with the appropriate nutrient.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36872"/>
                                        </p:tgtEl>
                                        <p:attrNameLst>
                                          <p:attrName>style.visibility</p:attrName>
                                        </p:attrNameLst>
                                      </p:cBhvr>
                                      <p:to>
                                        <p:strVal val="visible"/>
                                      </p:to>
                                    </p:set>
                                    <p:animEffect transition="in" filter="slide(fromRight)">
                                      <p:cBhvr>
                                        <p:cTn id="7" dur="500"/>
                                        <p:tgtEl>
                                          <p:spTgt spid="368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6871">
                                            <p:txEl>
                                              <p:pRg st="0" end="0"/>
                                            </p:txEl>
                                          </p:spTgt>
                                        </p:tgtEl>
                                        <p:attrNameLst>
                                          <p:attrName>style.visibility</p:attrName>
                                        </p:attrNameLst>
                                      </p:cBhvr>
                                      <p:to>
                                        <p:strVal val="visible"/>
                                      </p:to>
                                    </p:set>
                                    <p:anim calcmode="lin" valueType="num">
                                      <p:cBhvr additive="base">
                                        <p:cTn id="12" dur="500" fill="hold"/>
                                        <p:tgtEl>
                                          <p:spTgt spid="3687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68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6871">
                                            <p:txEl>
                                              <p:pRg st="1" end="1"/>
                                            </p:txEl>
                                          </p:spTgt>
                                        </p:tgtEl>
                                        <p:attrNameLst>
                                          <p:attrName>style.visibility</p:attrName>
                                        </p:attrNameLst>
                                      </p:cBhvr>
                                      <p:to>
                                        <p:strVal val="visible"/>
                                      </p:to>
                                    </p:set>
                                    <p:anim calcmode="lin" valueType="num">
                                      <p:cBhvr additive="base">
                                        <p:cTn id="18" dur="500" fill="hold"/>
                                        <p:tgtEl>
                                          <p:spTgt spid="3687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68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6871">
                                            <p:txEl>
                                              <p:pRg st="2" end="2"/>
                                            </p:txEl>
                                          </p:spTgt>
                                        </p:tgtEl>
                                        <p:attrNameLst>
                                          <p:attrName>style.visibility</p:attrName>
                                        </p:attrNameLst>
                                      </p:cBhvr>
                                      <p:to>
                                        <p:strVal val="visible"/>
                                      </p:to>
                                    </p:set>
                                    <p:anim calcmode="lin" valueType="num">
                                      <p:cBhvr additive="base">
                                        <p:cTn id="24" dur="500" fill="hold"/>
                                        <p:tgtEl>
                                          <p:spTgt spid="3687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68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6871">
                                            <p:txEl>
                                              <p:pRg st="3" end="3"/>
                                            </p:txEl>
                                          </p:spTgt>
                                        </p:tgtEl>
                                        <p:attrNameLst>
                                          <p:attrName>style.visibility</p:attrName>
                                        </p:attrNameLst>
                                      </p:cBhvr>
                                      <p:to>
                                        <p:strVal val="visible"/>
                                      </p:to>
                                    </p:set>
                                    <p:anim calcmode="lin" valueType="num">
                                      <p:cBhvr additive="base">
                                        <p:cTn id="30" dur="500" fill="hold"/>
                                        <p:tgtEl>
                                          <p:spTgt spid="36871">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68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6871">
                                            <p:txEl>
                                              <p:pRg st="4" end="4"/>
                                            </p:txEl>
                                          </p:spTgt>
                                        </p:tgtEl>
                                        <p:attrNameLst>
                                          <p:attrName>style.visibility</p:attrName>
                                        </p:attrNameLst>
                                      </p:cBhvr>
                                      <p:to>
                                        <p:strVal val="visible"/>
                                      </p:to>
                                    </p:set>
                                    <p:anim calcmode="lin" valueType="num">
                                      <p:cBhvr additive="base">
                                        <p:cTn id="36" dur="500" fill="hold"/>
                                        <p:tgtEl>
                                          <p:spTgt spid="36871">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68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6871">
                                            <p:txEl>
                                              <p:pRg st="5" end="5"/>
                                            </p:txEl>
                                          </p:spTgt>
                                        </p:tgtEl>
                                        <p:attrNameLst>
                                          <p:attrName>style.visibility</p:attrName>
                                        </p:attrNameLst>
                                      </p:cBhvr>
                                      <p:to>
                                        <p:strVal val="visible"/>
                                      </p:to>
                                    </p:set>
                                    <p:anim calcmode="lin" valueType="num">
                                      <p:cBhvr additive="base">
                                        <p:cTn id="42" dur="500" fill="hold"/>
                                        <p:tgtEl>
                                          <p:spTgt spid="36871">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68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build="p" autoUpdateAnimBg="0"/>
      <p:bldP spid="3687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36" name="Slide Number Placeholder 5"/>
          <p:cNvSpPr>
            <a:spLocks noGrp="1"/>
          </p:cNvSpPr>
          <p:nvPr>
            <p:ph type="sldNum" sz="quarter" idx="12"/>
          </p:nvPr>
        </p:nvSpPr>
        <p:spPr/>
        <p:txBody>
          <a:bodyPr/>
          <a:lstStyle/>
          <a:p>
            <a:fld id="{29EF4F17-B99E-4EA5-BB43-EA26A235224F}" type="slidenum">
              <a:rPr lang="en-US" altLang="en-US"/>
              <a:pPr/>
              <a:t>31</a:t>
            </a:fld>
            <a:endParaRPr lang="en-US" altLang="en-US"/>
          </a:p>
        </p:txBody>
      </p:sp>
      <p:pic>
        <p:nvPicPr>
          <p:cNvPr id="37903"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14478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3789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762000"/>
            <a:ext cx="1143000" cy="1135063"/>
          </a:xfrm>
          <a:prstGeom prst="rect">
            <a:avLst/>
          </a:prstGeom>
          <a:noFill/>
          <a:extLst>
            <a:ext uri="{909E8E84-426E-40DD-AFC4-6F175D3DCCD1}">
              <a14:hiddenFill xmlns:a14="http://schemas.microsoft.com/office/drawing/2010/main">
                <a:solidFill>
                  <a:srgbClr val="FFFFFF"/>
                </a:solidFill>
              </a14:hiddenFill>
            </a:ext>
          </a:extLst>
        </p:spPr>
      </p:pic>
      <p:grpSp>
        <p:nvGrpSpPr>
          <p:cNvPr id="37990" name="Group 102"/>
          <p:cNvGrpSpPr>
            <a:grpSpLocks/>
          </p:cNvGrpSpPr>
          <p:nvPr/>
        </p:nvGrpSpPr>
        <p:grpSpPr bwMode="auto">
          <a:xfrm>
            <a:off x="6248400" y="1295400"/>
            <a:ext cx="2190750" cy="979488"/>
            <a:chOff x="1457" y="1842"/>
            <a:chExt cx="2148" cy="960"/>
          </a:xfrm>
        </p:grpSpPr>
        <p:sp>
          <p:nvSpPr>
            <p:cNvPr id="37951" name="Freeform 63"/>
            <p:cNvSpPr>
              <a:spLocks/>
            </p:cNvSpPr>
            <p:nvPr/>
          </p:nvSpPr>
          <p:spPr bwMode="auto">
            <a:xfrm>
              <a:off x="1486" y="2171"/>
              <a:ext cx="2119" cy="631"/>
            </a:xfrm>
            <a:custGeom>
              <a:avLst/>
              <a:gdLst>
                <a:gd name="T0" fmla="*/ 29 w 2119"/>
                <a:gd name="T1" fmla="*/ 510 h 631"/>
                <a:gd name="T2" fmla="*/ 18 w 2119"/>
                <a:gd name="T3" fmla="*/ 492 h 631"/>
                <a:gd name="T4" fmla="*/ 6 w 2119"/>
                <a:gd name="T5" fmla="*/ 469 h 631"/>
                <a:gd name="T6" fmla="*/ 0 w 2119"/>
                <a:gd name="T7" fmla="*/ 452 h 631"/>
                <a:gd name="T8" fmla="*/ 0 w 2119"/>
                <a:gd name="T9" fmla="*/ 434 h 631"/>
                <a:gd name="T10" fmla="*/ 6 w 2119"/>
                <a:gd name="T11" fmla="*/ 417 h 631"/>
                <a:gd name="T12" fmla="*/ 12 w 2119"/>
                <a:gd name="T13" fmla="*/ 394 h 631"/>
                <a:gd name="T14" fmla="*/ 35 w 2119"/>
                <a:gd name="T15" fmla="*/ 359 h 631"/>
                <a:gd name="T16" fmla="*/ 76 w 2119"/>
                <a:gd name="T17" fmla="*/ 324 h 631"/>
                <a:gd name="T18" fmla="*/ 122 w 2119"/>
                <a:gd name="T19" fmla="*/ 290 h 631"/>
                <a:gd name="T20" fmla="*/ 243 w 2119"/>
                <a:gd name="T21" fmla="*/ 226 h 631"/>
                <a:gd name="T22" fmla="*/ 544 w 2119"/>
                <a:gd name="T23" fmla="*/ 116 h 631"/>
                <a:gd name="T24" fmla="*/ 828 w 2119"/>
                <a:gd name="T25" fmla="*/ 47 h 631"/>
                <a:gd name="T26" fmla="*/ 1002 w 2119"/>
                <a:gd name="T27" fmla="*/ 24 h 631"/>
                <a:gd name="T28" fmla="*/ 1419 w 2119"/>
                <a:gd name="T29" fmla="*/ 0 h 631"/>
                <a:gd name="T30" fmla="*/ 1581 w 2119"/>
                <a:gd name="T31" fmla="*/ 6 h 631"/>
                <a:gd name="T32" fmla="*/ 1650 w 2119"/>
                <a:gd name="T33" fmla="*/ 18 h 631"/>
                <a:gd name="T34" fmla="*/ 1714 w 2119"/>
                <a:gd name="T35" fmla="*/ 29 h 631"/>
                <a:gd name="T36" fmla="*/ 1766 w 2119"/>
                <a:gd name="T37" fmla="*/ 47 h 631"/>
                <a:gd name="T38" fmla="*/ 1806 w 2119"/>
                <a:gd name="T39" fmla="*/ 76 h 631"/>
                <a:gd name="T40" fmla="*/ 1824 w 2119"/>
                <a:gd name="T41" fmla="*/ 87 h 631"/>
                <a:gd name="T42" fmla="*/ 1835 w 2119"/>
                <a:gd name="T43" fmla="*/ 105 h 631"/>
                <a:gd name="T44" fmla="*/ 1841 w 2119"/>
                <a:gd name="T45" fmla="*/ 122 h 631"/>
                <a:gd name="T46" fmla="*/ 1847 w 2119"/>
                <a:gd name="T47" fmla="*/ 139 h 631"/>
                <a:gd name="T48" fmla="*/ 1853 w 2119"/>
                <a:gd name="T49" fmla="*/ 232 h 631"/>
                <a:gd name="T50" fmla="*/ 1928 w 2119"/>
                <a:gd name="T51" fmla="*/ 249 h 631"/>
                <a:gd name="T52" fmla="*/ 2015 w 2119"/>
                <a:gd name="T53" fmla="*/ 278 h 631"/>
                <a:gd name="T54" fmla="*/ 2050 w 2119"/>
                <a:gd name="T55" fmla="*/ 296 h 631"/>
                <a:gd name="T56" fmla="*/ 2084 w 2119"/>
                <a:gd name="T57" fmla="*/ 324 h 631"/>
                <a:gd name="T58" fmla="*/ 2107 w 2119"/>
                <a:gd name="T59" fmla="*/ 348 h 631"/>
                <a:gd name="T60" fmla="*/ 2119 w 2119"/>
                <a:gd name="T61" fmla="*/ 365 h 631"/>
                <a:gd name="T62" fmla="*/ 2119 w 2119"/>
                <a:gd name="T63" fmla="*/ 382 h 631"/>
                <a:gd name="T64" fmla="*/ 2119 w 2119"/>
                <a:gd name="T65" fmla="*/ 400 h 631"/>
                <a:gd name="T66" fmla="*/ 2113 w 2119"/>
                <a:gd name="T67" fmla="*/ 423 h 631"/>
                <a:gd name="T68" fmla="*/ 2102 w 2119"/>
                <a:gd name="T69" fmla="*/ 440 h 631"/>
                <a:gd name="T70" fmla="*/ 2084 w 2119"/>
                <a:gd name="T71" fmla="*/ 458 h 631"/>
                <a:gd name="T72" fmla="*/ 2032 w 2119"/>
                <a:gd name="T73" fmla="*/ 487 h 631"/>
                <a:gd name="T74" fmla="*/ 1969 w 2119"/>
                <a:gd name="T75" fmla="*/ 515 h 631"/>
                <a:gd name="T76" fmla="*/ 1882 w 2119"/>
                <a:gd name="T77" fmla="*/ 539 h 631"/>
                <a:gd name="T78" fmla="*/ 1789 w 2119"/>
                <a:gd name="T79" fmla="*/ 562 h 631"/>
                <a:gd name="T80" fmla="*/ 1569 w 2119"/>
                <a:gd name="T81" fmla="*/ 596 h 631"/>
                <a:gd name="T82" fmla="*/ 707 w 2119"/>
                <a:gd name="T83" fmla="*/ 631 h 631"/>
                <a:gd name="T84" fmla="*/ 313 w 2119"/>
                <a:gd name="T85" fmla="*/ 631 h 631"/>
                <a:gd name="T86" fmla="*/ 226 w 2119"/>
                <a:gd name="T87" fmla="*/ 620 h 631"/>
                <a:gd name="T88" fmla="*/ 151 w 2119"/>
                <a:gd name="T89" fmla="*/ 602 h 631"/>
                <a:gd name="T90" fmla="*/ 93 w 2119"/>
                <a:gd name="T91" fmla="*/ 585 h 631"/>
                <a:gd name="T92" fmla="*/ 70 w 2119"/>
                <a:gd name="T93" fmla="*/ 573 h 631"/>
                <a:gd name="T94" fmla="*/ 47 w 2119"/>
                <a:gd name="T95" fmla="*/ 562 h 631"/>
                <a:gd name="T96" fmla="*/ 29 w 2119"/>
                <a:gd name="T97" fmla="*/ 51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19" h="631">
                  <a:moveTo>
                    <a:pt x="29" y="510"/>
                  </a:moveTo>
                  <a:lnTo>
                    <a:pt x="18" y="492"/>
                  </a:lnTo>
                  <a:lnTo>
                    <a:pt x="6" y="469"/>
                  </a:lnTo>
                  <a:lnTo>
                    <a:pt x="0" y="452"/>
                  </a:lnTo>
                  <a:lnTo>
                    <a:pt x="0" y="434"/>
                  </a:lnTo>
                  <a:lnTo>
                    <a:pt x="6" y="417"/>
                  </a:lnTo>
                  <a:lnTo>
                    <a:pt x="12" y="394"/>
                  </a:lnTo>
                  <a:lnTo>
                    <a:pt x="35" y="359"/>
                  </a:lnTo>
                  <a:lnTo>
                    <a:pt x="76" y="324"/>
                  </a:lnTo>
                  <a:lnTo>
                    <a:pt x="122" y="290"/>
                  </a:lnTo>
                  <a:lnTo>
                    <a:pt x="243" y="226"/>
                  </a:lnTo>
                  <a:lnTo>
                    <a:pt x="544" y="116"/>
                  </a:lnTo>
                  <a:lnTo>
                    <a:pt x="828" y="47"/>
                  </a:lnTo>
                  <a:lnTo>
                    <a:pt x="1002" y="24"/>
                  </a:lnTo>
                  <a:lnTo>
                    <a:pt x="1419" y="0"/>
                  </a:lnTo>
                  <a:lnTo>
                    <a:pt x="1581" y="6"/>
                  </a:lnTo>
                  <a:lnTo>
                    <a:pt x="1650" y="18"/>
                  </a:lnTo>
                  <a:lnTo>
                    <a:pt x="1714" y="29"/>
                  </a:lnTo>
                  <a:lnTo>
                    <a:pt x="1766" y="47"/>
                  </a:lnTo>
                  <a:lnTo>
                    <a:pt x="1806" y="76"/>
                  </a:lnTo>
                  <a:lnTo>
                    <a:pt x="1824" y="87"/>
                  </a:lnTo>
                  <a:lnTo>
                    <a:pt x="1835" y="105"/>
                  </a:lnTo>
                  <a:lnTo>
                    <a:pt x="1841" y="122"/>
                  </a:lnTo>
                  <a:lnTo>
                    <a:pt x="1847" y="139"/>
                  </a:lnTo>
                  <a:lnTo>
                    <a:pt x="1853" y="232"/>
                  </a:lnTo>
                  <a:lnTo>
                    <a:pt x="1928" y="249"/>
                  </a:lnTo>
                  <a:lnTo>
                    <a:pt x="2015" y="278"/>
                  </a:lnTo>
                  <a:lnTo>
                    <a:pt x="2050" y="296"/>
                  </a:lnTo>
                  <a:lnTo>
                    <a:pt x="2084" y="324"/>
                  </a:lnTo>
                  <a:lnTo>
                    <a:pt x="2107" y="348"/>
                  </a:lnTo>
                  <a:lnTo>
                    <a:pt x="2119" y="365"/>
                  </a:lnTo>
                  <a:lnTo>
                    <a:pt x="2119" y="382"/>
                  </a:lnTo>
                  <a:lnTo>
                    <a:pt x="2119" y="400"/>
                  </a:lnTo>
                  <a:lnTo>
                    <a:pt x="2113" y="423"/>
                  </a:lnTo>
                  <a:lnTo>
                    <a:pt x="2102" y="440"/>
                  </a:lnTo>
                  <a:lnTo>
                    <a:pt x="2084" y="458"/>
                  </a:lnTo>
                  <a:lnTo>
                    <a:pt x="2032" y="487"/>
                  </a:lnTo>
                  <a:lnTo>
                    <a:pt x="1969" y="515"/>
                  </a:lnTo>
                  <a:lnTo>
                    <a:pt x="1882" y="539"/>
                  </a:lnTo>
                  <a:lnTo>
                    <a:pt x="1789" y="562"/>
                  </a:lnTo>
                  <a:lnTo>
                    <a:pt x="1569" y="596"/>
                  </a:lnTo>
                  <a:lnTo>
                    <a:pt x="707" y="631"/>
                  </a:lnTo>
                  <a:lnTo>
                    <a:pt x="313" y="631"/>
                  </a:lnTo>
                  <a:lnTo>
                    <a:pt x="226" y="620"/>
                  </a:lnTo>
                  <a:lnTo>
                    <a:pt x="151" y="602"/>
                  </a:lnTo>
                  <a:lnTo>
                    <a:pt x="93" y="585"/>
                  </a:lnTo>
                  <a:lnTo>
                    <a:pt x="70" y="573"/>
                  </a:lnTo>
                  <a:lnTo>
                    <a:pt x="47" y="562"/>
                  </a:lnTo>
                  <a:lnTo>
                    <a:pt x="29" y="510"/>
                  </a:lnTo>
                  <a:close/>
                </a:path>
              </a:pathLst>
            </a:custGeom>
            <a:solidFill>
              <a:srgbClr val="17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2" name="Freeform 64"/>
            <p:cNvSpPr>
              <a:spLocks/>
            </p:cNvSpPr>
            <p:nvPr/>
          </p:nvSpPr>
          <p:spPr bwMode="auto">
            <a:xfrm>
              <a:off x="2204" y="2409"/>
              <a:ext cx="1401" cy="393"/>
            </a:xfrm>
            <a:custGeom>
              <a:avLst/>
              <a:gdLst>
                <a:gd name="T0" fmla="*/ 1135 w 1401"/>
                <a:gd name="T1" fmla="*/ 0 h 393"/>
                <a:gd name="T2" fmla="*/ 1210 w 1401"/>
                <a:gd name="T3" fmla="*/ 17 h 393"/>
                <a:gd name="T4" fmla="*/ 1297 w 1401"/>
                <a:gd name="T5" fmla="*/ 46 h 393"/>
                <a:gd name="T6" fmla="*/ 1332 w 1401"/>
                <a:gd name="T7" fmla="*/ 63 h 393"/>
                <a:gd name="T8" fmla="*/ 1366 w 1401"/>
                <a:gd name="T9" fmla="*/ 92 h 393"/>
                <a:gd name="T10" fmla="*/ 1389 w 1401"/>
                <a:gd name="T11" fmla="*/ 115 h 393"/>
                <a:gd name="T12" fmla="*/ 1401 w 1401"/>
                <a:gd name="T13" fmla="*/ 133 h 393"/>
                <a:gd name="T14" fmla="*/ 1401 w 1401"/>
                <a:gd name="T15" fmla="*/ 150 h 393"/>
                <a:gd name="T16" fmla="*/ 1401 w 1401"/>
                <a:gd name="T17" fmla="*/ 168 h 393"/>
                <a:gd name="T18" fmla="*/ 1395 w 1401"/>
                <a:gd name="T19" fmla="*/ 191 h 393"/>
                <a:gd name="T20" fmla="*/ 1384 w 1401"/>
                <a:gd name="T21" fmla="*/ 208 h 393"/>
                <a:gd name="T22" fmla="*/ 1366 w 1401"/>
                <a:gd name="T23" fmla="*/ 225 h 393"/>
                <a:gd name="T24" fmla="*/ 1314 w 1401"/>
                <a:gd name="T25" fmla="*/ 254 h 393"/>
                <a:gd name="T26" fmla="*/ 1251 w 1401"/>
                <a:gd name="T27" fmla="*/ 283 h 393"/>
                <a:gd name="T28" fmla="*/ 857 w 1401"/>
                <a:gd name="T29" fmla="*/ 358 h 393"/>
                <a:gd name="T30" fmla="*/ 0 w 1401"/>
                <a:gd name="T31" fmla="*/ 393 h 393"/>
                <a:gd name="T32" fmla="*/ 342 w 1401"/>
                <a:gd name="T33" fmla="*/ 353 h 393"/>
                <a:gd name="T34" fmla="*/ 672 w 1401"/>
                <a:gd name="T35" fmla="*/ 277 h 393"/>
                <a:gd name="T36" fmla="*/ 944 w 1401"/>
                <a:gd name="T37" fmla="*/ 168 h 393"/>
                <a:gd name="T38" fmla="*/ 1002 w 1401"/>
                <a:gd name="T39" fmla="*/ 127 h 393"/>
                <a:gd name="T40" fmla="*/ 1054 w 1401"/>
                <a:gd name="T41" fmla="*/ 86 h 393"/>
                <a:gd name="T42" fmla="*/ 1100 w 1401"/>
                <a:gd name="T43" fmla="*/ 46 h 393"/>
                <a:gd name="T44" fmla="*/ 1135 w 1401"/>
                <a:gd name="T45"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01" h="393">
                  <a:moveTo>
                    <a:pt x="1135" y="0"/>
                  </a:moveTo>
                  <a:lnTo>
                    <a:pt x="1210" y="17"/>
                  </a:lnTo>
                  <a:lnTo>
                    <a:pt x="1297" y="46"/>
                  </a:lnTo>
                  <a:lnTo>
                    <a:pt x="1332" y="63"/>
                  </a:lnTo>
                  <a:lnTo>
                    <a:pt x="1366" y="92"/>
                  </a:lnTo>
                  <a:lnTo>
                    <a:pt x="1389" y="115"/>
                  </a:lnTo>
                  <a:lnTo>
                    <a:pt x="1401" y="133"/>
                  </a:lnTo>
                  <a:lnTo>
                    <a:pt x="1401" y="150"/>
                  </a:lnTo>
                  <a:lnTo>
                    <a:pt x="1401" y="168"/>
                  </a:lnTo>
                  <a:lnTo>
                    <a:pt x="1395" y="191"/>
                  </a:lnTo>
                  <a:lnTo>
                    <a:pt x="1384" y="208"/>
                  </a:lnTo>
                  <a:lnTo>
                    <a:pt x="1366" y="225"/>
                  </a:lnTo>
                  <a:lnTo>
                    <a:pt x="1314" y="254"/>
                  </a:lnTo>
                  <a:lnTo>
                    <a:pt x="1251" y="283"/>
                  </a:lnTo>
                  <a:lnTo>
                    <a:pt x="857" y="358"/>
                  </a:lnTo>
                  <a:lnTo>
                    <a:pt x="0" y="393"/>
                  </a:lnTo>
                  <a:lnTo>
                    <a:pt x="342" y="353"/>
                  </a:lnTo>
                  <a:lnTo>
                    <a:pt x="672" y="277"/>
                  </a:lnTo>
                  <a:lnTo>
                    <a:pt x="944" y="168"/>
                  </a:lnTo>
                  <a:lnTo>
                    <a:pt x="1002" y="127"/>
                  </a:lnTo>
                  <a:lnTo>
                    <a:pt x="1054" y="86"/>
                  </a:lnTo>
                  <a:lnTo>
                    <a:pt x="1100" y="46"/>
                  </a:lnTo>
                  <a:lnTo>
                    <a:pt x="113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3" name="Freeform 65"/>
            <p:cNvSpPr>
              <a:spLocks/>
            </p:cNvSpPr>
            <p:nvPr/>
          </p:nvSpPr>
          <p:spPr bwMode="auto">
            <a:xfrm>
              <a:off x="1486" y="2195"/>
              <a:ext cx="1002" cy="578"/>
            </a:xfrm>
            <a:custGeom>
              <a:avLst/>
              <a:gdLst>
                <a:gd name="T0" fmla="*/ 29 w 1002"/>
                <a:gd name="T1" fmla="*/ 486 h 578"/>
                <a:gd name="T2" fmla="*/ 18 w 1002"/>
                <a:gd name="T3" fmla="*/ 468 h 578"/>
                <a:gd name="T4" fmla="*/ 6 w 1002"/>
                <a:gd name="T5" fmla="*/ 445 h 578"/>
                <a:gd name="T6" fmla="*/ 0 w 1002"/>
                <a:gd name="T7" fmla="*/ 428 h 578"/>
                <a:gd name="T8" fmla="*/ 0 w 1002"/>
                <a:gd name="T9" fmla="*/ 410 h 578"/>
                <a:gd name="T10" fmla="*/ 6 w 1002"/>
                <a:gd name="T11" fmla="*/ 393 h 578"/>
                <a:gd name="T12" fmla="*/ 12 w 1002"/>
                <a:gd name="T13" fmla="*/ 370 h 578"/>
                <a:gd name="T14" fmla="*/ 35 w 1002"/>
                <a:gd name="T15" fmla="*/ 335 h 578"/>
                <a:gd name="T16" fmla="*/ 76 w 1002"/>
                <a:gd name="T17" fmla="*/ 300 h 578"/>
                <a:gd name="T18" fmla="*/ 122 w 1002"/>
                <a:gd name="T19" fmla="*/ 266 h 578"/>
                <a:gd name="T20" fmla="*/ 243 w 1002"/>
                <a:gd name="T21" fmla="*/ 202 h 578"/>
                <a:gd name="T22" fmla="*/ 544 w 1002"/>
                <a:gd name="T23" fmla="*/ 92 h 578"/>
                <a:gd name="T24" fmla="*/ 828 w 1002"/>
                <a:gd name="T25" fmla="*/ 23 h 578"/>
                <a:gd name="T26" fmla="*/ 1002 w 1002"/>
                <a:gd name="T27" fmla="*/ 0 h 578"/>
                <a:gd name="T28" fmla="*/ 996 w 1002"/>
                <a:gd name="T29" fmla="*/ 17 h 578"/>
                <a:gd name="T30" fmla="*/ 718 w 1002"/>
                <a:gd name="T31" fmla="*/ 63 h 578"/>
                <a:gd name="T32" fmla="*/ 417 w 1002"/>
                <a:gd name="T33" fmla="*/ 150 h 578"/>
                <a:gd name="T34" fmla="*/ 174 w 1002"/>
                <a:gd name="T35" fmla="*/ 266 h 578"/>
                <a:gd name="T36" fmla="*/ 133 w 1002"/>
                <a:gd name="T37" fmla="*/ 295 h 578"/>
                <a:gd name="T38" fmla="*/ 99 w 1002"/>
                <a:gd name="T39" fmla="*/ 329 h 578"/>
                <a:gd name="T40" fmla="*/ 81 w 1002"/>
                <a:gd name="T41" fmla="*/ 364 h 578"/>
                <a:gd name="T42" fmla="*/ 76 w 1002"/>
                <a:gd name="T43" fmla="*/ 382 h 578"/>
                <a:gd name="T44" fmla="*/ 76 w 1002"/>
                <a:gd name="T45" fmla="*/ 399 h 578"/>
                <a:gd name="T46" fmla="*/ 81 w 1002"/>
                <a:gd name="T47" fmla="*/ 416 h 578"/>
                <a:gd name="T48" fmla="*/ 87 w 1002"/>
                <a:gd name="T49" fmla="*/ 434 h 578"/>
                <a:gd name="T50" fmla="*/ 93 w 1002"/>
                <a:gd name="T51" fmla="*/ 445 h 578"/>
                <a:gd name="T52" fmla="*/ 105 w 1002"/>
                <a:gd name="T53" fmla="*/ 463 h 578"/>
                <a:gd name="T54" fmla="*/ 133 w 1002"/>
                <a:gd name="T55" fmla="*/ 486 h 578"/>
                <a:gd name="T56" fmla="*/ 174 w 1002"/>
                <a:gd name="T57" fmla="*/ 503 h 578"/>
                <a:gd name="T58" fmla="*/ 226 w 1002"/>
                <a:gd name="T59" fmla="*/ 520 h 578"/>
                <a:gd name="T60" fmla="*/ 278 w 1002"/>
                <a:gd name="T61" fmla="*/ 532 h 578"/>
                <a:gd name="T62" fmla="*/ 400 w 1002"/>
                <a:gd name="T63" fmla="*/ 549 h 578"/>
                <a:gd name="T64" fmla="*/ 654 w 1002"/>
                <a:gd name="T65" fmla="*/ 555 h 578"/>
                <a:gd name="T66" fmla="*/ 845 w 1002"/>
                <a:gd name="T67" fmla="*/ 538 h 578"/>
                <a:gd name="T68" fmla="*/ 851 w 1002"/>
                <a:gd name="T69" fmla="*/ 555 h 578"/>
                <a:gd name="T70" fmla="*/ 406 w 1002"/>
                <a:gd name="T71" fmla="*/ 578 h 578"/>
                <a:gd name="T72" fmla="*/ 290 w 1002"/>
                <a:gd name="T73" fmla="*/ 572 h 578"/>
                <a:gd name="T74" fmla="*/ 180 w 1002"/>
                <a:gd name="T75" fmla="*/ 555 h 578"/>
                <a:gd name="T76" fmla="*/ 133 w 1002"/>
                <a:gd name="T77" fmla="*/ 538 h 578"/>
                <a:gd name="T78" fmla="*/ 87 w 1002"/>
                <a:gd name="T79" fmla="*/ 526 h 578"/>
                <a:gd name="T80" fmla="*/ 58 w 1002"/>
                <a:gd name="T81" fmla="*/ 509 h 578"/>
                <a:gd name="T82" fmla="*/ 29 w 1002"/>
                <a:gd name="T83" fmla="*/ 486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2" h="578">
                  <a:moveTo>
                    <a:pt x="29" y="486"/>
                  </a:moveTo>
                  <a:lnTo>
                    <a:pt x="18" y="468"/>
                  </a:lnTo>
                  <a:lnTo>
                    <a:pt x="6" y="445"/>
                  </a:lnTo>
                  <a:lnTo>
                    <a:pt x="0" y="428"/>
                  </a:lnTo>
                  <a:lnTo>
                    <a:pt x="0" y="410"/>
                  </a:lnTo>
                  <a:lnTo>
                    <a:pt x="6" y="393"/>
                  </a:lnTo>
                  <a:lnTo>
                    <a:pt x="12" y="370"/>
                  </a:lnTo>
                  <a:lnTo>
                    <a:pt x="35" y="335"/>
                  </a:lnTo>
                  <a:lnTo>
                    <a:pt x="76" y="300"/>
                  </a:lnTo>
                  <a:lnTo>
                    <a:pt x="122" y="266"/>
                  </a:lnTo>
                  <a:lnTo>
                    <a:pt x="243" y="202"/>
                  </a:lnTo>
                  <a:lnTo>
                    <a:pt x="544" y="92"/>
                  </a:lnTo>
                  <a:lnTo>
                    <a:pt x="828" y="23"/>
                  </a:lnTo>
                  <a:lnTo>
                    <a:pt x="1002" y="0"/>
                  </a:lnTo>
                  <a:lnTo>
                    <a:pt x="996" y="17"/>
                  </a:lnTo>
                  <a:lnTo>
                    <a:pt x="718" y="63"/>
                  </a:lnTo>
                  <a:lnTo>
                    <a:pt x="417" y="150"/>
                  </a:lnTo>
                  <a:lnTo>
                    <a:pt x="174" y="266"/>
                  </a:lnTo>
                  <a:lnTo>
                    <a:pt x="133" y="295"/>
                  </a:lnTo>
                  <a:lnTo>
                    <a:pt x="99" y="329"/>
                  </a:lnTo>
                  <a:lnTo>
                    <a:pt x="81" y="364"/>
                  </a:lnTo>
                  <a:lnTo>
                    <a:pt x="76" y="382"/>
                  </a:lnTo>
                  <a:lnTo>
                    <a:pt x="76" y="399"/>
                  </a:lnTo>
                  <a:lnTo>
                    <a:pt x="81" y="416"/>
                  </a:lnTo>
                  <a:lnTo>
                    <a:pt x="87" y="434"/>
                  </a:lnTo>
                  <a:lnTo>
                    <a:pt x="93" y="445"/>
                  </a:lnTo>
                  <a:lnTo>
                    <a:pt x="105" y="463"/>
                  </a:lnTo>
                  <a:lnTo>
                    <a:pt x="133" y="486"/>
                  </a:lnTo>
                  <a:lnTo>
                    <a:pt x="174" y="503"/>
                  </a:lnTo>
                  <a:lnTo>
                    <a:pt x="226" y="520"/>
                  </a:lnTo>
                  <a:lnTo>
                    <a:pt x="278" y="532"/>
                  </a:lnTo>
                  <a:lnTo>
                    <a:pt x="400" y="549"/>
                  </a:lnTo>
                  <a:lnTo>
                    <a:pt x="654" y="555"/>
                  </a:lnTo>
                  <a:lnTo>
                    <a:pt x="845" y="538"/>
                  </a:lnTo>
                  <a:lnTo>
                    <a:pt x="851" y="555"/>
                  </a:lnTo>
                  <a:lnTo>
                    <a:pt x="406" y="578"/>
                  </a:lnTo>
                  <a:lnTo>
                    <a:pt x="290" y="572"/>
                  </a:lnTo>
                  <a:lnTo>
                    <a:pt x="180" y="555"/>
                  </a:lnTo>
                  <a:lnTo>
                    <a:pt x="133" y="538"/>
                  </a:lnTo>
                  <a:lnTo>
                    <a:pt x="87" y="526"/>
                  </a:lnTo>
                  <a:lnTo>
                    <a:pt x="58" y="509"/>
                  </a:lnTo>
                  <a:lnTo>
                    <a:pt x="29" y="4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4" name="Freeform 66"/>
            <p:cNvSpPr>
              <a:spLocks/>
            </p:cNvSpPr>
            <p:nvPr/>
          </p:nvSpPr>
          <p:spPr bwMode="auto">
            <a:xfrm>
              <a:off x="2905" y="2171"/>
              <a:ext cx="428" cy="423"/>
            </a:xfrm>
            <a:custGeom>
              <a:avLst/>
              <a:gdLst>
                <a:gd name="T0" fmla="*/ 0 w 428"/>
                <a:gd name="T1" fmla="*/ 0 h 423"/>
                <a:gd name="T2" fmla="*/ 162 w 428"/>
                <a:gd name="T3" fmla="*/ 6 h 423"/>
                <a:gd name="T4" fmla="*/ 231 w 428"/>
                <a:gd name="T5" fmla="*/ 18 h 423"/>
                <a:gd name="T6" fmla="*/ 295 w 428"/>
                <a:gd name="T7" fmla="*/ 29 h 423"/>
                <a:gd name="T8" fmla="*/ 347 w 428"/>
                <a:gd name="T9" fmla="*/ 47 h 423"/>
                <a:gd name="T10" fmla="*/ 387 w 428"/>
                <a:gd name="T11" fmla="*/ 76 h 423"/>
                <a:gd name="T12" fmla="*/ 405 w 428"/>
                <a:gd name="T13" fmla="*/ 87 h 423"/>
                <a:gd name="T14" fmla="*/ 416 w 428"/>
                <a:gd name="T15" fmla="*/ 105 h 423"/>
                <a:gd name="T16" fmla="*/ 422 w 428"/>
                <a:gd name="T17" fmla="*/ 122 h 423"/>
                <a:gd name="T18" fmla="*/ 428 w 428"/>
                <a:gd name="T19" fmla="*/ 139 h 423"/>
                <a:gd name="T20" fmla="*/ 428 w 428"/>
                <a:gd name="T21" fmla="*/ 162 h 423"/>
                <a:gd name="T22" fmla="*/ 422 w 428"/>
                <a:gd name="T23" fmla="*/ 180 h 423"/>
                <a:gd name="T24" fmla="*/ 411 w 428"/>
                <a:gd name="T25" fmla="*/ 203 h 423"/>
                <a:gd name="T26" fmla="*/ 399 w 428"/>
                <a:gd name="T27" fmla="*/ 226 h 423"/>
                <a:gd name="T28" fmla="*/ 359 w 428"/>
                <a:gd name="T29" fmla="*/ 267 h 423"/>
                <a:gd name="T30" fmla="*/ 301 w 428"/>
                <a:gd name="T31" fmla="*/ 307 h 423"/>
                <a:gd name="T32" fmla="*/ 243 w 428"/>
                <a:gd name="T33" fmla="*/ 342 h 423"/>
                <a:gd name="T34" fmla="*/ 179 w 428"/>
                <a:gd name="T35" fmla="*/ 377 h 423"/>
                <a:gd name="T36" fmla="*/ 52 w 428"/>
                <a:gd name="T37" fmla="*/ 423 h 423"/>
                <a:gd name="T38" fmla="*/ 52 w 428"/>
                <a:gd name="T39" fmla="*/ 406 h 423"/>
                <a:gd name="T40" fmla="*/ 144 w 428"/>
                <a:gd name="T41" fmla="*/ 359 h 423"/>
                <a:gd name="T42" fmla="*/ 243 w 428"/>
                <a:gd name="T43" fmla="*/ 301 h 423"/>
                <a:gd name="T44" fmla="*/ 283 w 428"/>
                <a:gd name="T45" fmla="*/ 267 h 423"/>
                <a:gd name="T46" fmla="*/ 318 w 428"/>
                <a:gd name="T47" fmla="*/ 226 h 423"/>
                <a:gd name="T48" fmla="*/ 330 w 428"/>
                <a:gd name="T49" fmla="*/ 209 h 423"/>
                <a:gd name="T50" fmla="*/ 335 w 428"/>
                <a:gd name="T51" fmla="*/ 186 h 423"/>
                <a:gd name="T52" fmla="*/ 341 w 428"/>
                <a:gd name="T53" fmla="*/ 162 h 423"/>
                <a:gd name="T54" fmla="*/ 335 w 428"/>
                <a:gd name="T55" fmla="*/ 145 h 423"/>
                <a:gd name="T56" fmla="*/ 330 w 428"/>
                <a:gd name="T57" fmla="*/ 128 h 423"/>
                <a:gd name="T58" fmla="*/ 318 w 428"/>
                <a:gd name="T59" fmla="*/ 110 h 423"/>
                <a:gd name="T60" fmla="*/ 301 w 428"/>
                <a:gd name="T61" fmla="*/ 93 h 423"/>
                <a:gd name="T62" fmla="*/ 283 w 428"/>
                <a:gd name="T63" fmla="*/ 81 h 423"/>
                <a:gd name="T64" fmla="*/ 231 w 428"/>
                <a:gd name="T65" fmla="*/ 58 h 423"/>
                <a:gd name="T66" fmla="*/ 173 w 428"/>
                <a:gd name="T67" fmla="*/ 41 h 423"/>
                <a:gd name="T68" fmla="*/ 69 w 428"/>
                <a:gd name="T69" fmla="*/ 24 h 423"/>
                <a:gd name="T70" fmla="*/ 5 w 428"/>
                <a:gd name="T71" fmla="*/ 18 h 423"/>
                <a:gd name="T72" fmla="*/ 0 w 428"/>
                <a:gd name="T73"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8" h="423">
                  <a:moveTo>
                    <a:pt x="0" y="0"/>
                  </a:moveTo>
                  <a:lnTo>
                    <a:pt x="162" y="6"/>
                  </a:lnTo>
                  <a:lnTo>
                    <a:pt x="231" y="18"/>
                  </a:lnTo>
                  <a:lnTo>
                    <a:pt x="295" y="29"/>
                  </a:lnTo>
                  <a:lnTo>
                    <a:pt x="347" y="47"/>
                  </a:lnTo>
                  <a:lnTo>
                    <a:pt x="387" y="76"/>
                  </a:lnTo>
                  <a:lnTo>
                    <a:pt x="405" y="87"/>
                  </a:lnTo>
                  <a:lnTo>
                    <a:pt x="416" y="105"/>
                  </a:lnTo>
                  <a:lnTo>
                    <a:pt x="422" y="122"/>
                  </a:lnTo>
                  <a:lnTo>
                    <a:pt x="428" y="139"/>
                  </a:lnTo>
                  <a:lnTo>
                    <a:pt x="428" y="162"/>
                  </a:lnTo>
                  <a:lnTo>
                    <a:pt x="422" y="180"/>
                  </a:lnTo>
                  <a:lnTo>
                    <a:pt x="411" y="203"/>
                  </a:lnTo>
                  <a:lnTo>
                    <a:pt x="399" y="226"/>
                  </a:lnTo>
                  <a:lnTo>
                    <a:pt x="359" y="267"/>
                  </a:lnTo>
                  <a:lnTo>
                    <a:pt x="301" y="307"/>
                  </a:lnTo>
                  <a:lnTo>
                    <a:pt x="243" y="342"/>
                  </a:lnTo>
                  <a:lnTo>
                    <a:pt x="179" y="377"/>
                  </a:lnTo>
                  <a:lnTo>
                    <a:pt x="52" y="423"/>
                  </a:lnTo>
                  <a:lnTo>
                    <a:pt x="52" y="406"/>
                  </a:lnTo>
                  <a:lnTo>
                    <a:pt x="144" y="359"/>
                  </a:lnTo>
                  <a:lnTo>
                    <a:pt x="243" y="301"/>
                  </a:lnTo>
                  <a:lnTo>
                    <a:pt x="283" y="267"/>
                  </a:lnTo>
                  <a:lnTo>
                    <a:pt x="318" y="226"/>
                  </a:lnTo>
                  <a:lnTo>
                    <a:pt x="330" y="209"/>
                  </a:lnTo>
                  <a:lnTo>
                    <a:pt x="335" y="186"/>
                  </a:lnTo>
                  <a:lnTo>
                    <a:pt x="341" y="162"/>
                  </a:lnTo>
                  <a:lnTo>
                    <a:pt x="335" y="145"/>
                  </a:lnTo>
                  <a:lnTo>
                    <a:pt x="330" y="128"/>
                  </a:lnTo>
                  <a:lnTo>
                    <a:pt x="318" y="110"/>
                  </a:lnTo>
                  <a:lnTo>
                    <a:pt x="301" y="93"/>
                  </a:lnTo>
                  <a:lnTo>
                    <a:pt x="283" y="81"/>
                  </a:lnTo>
                  <a:lnTo>
                    <a:pt x="231" y="58"/>
                  </a:lnTo>
                  <a:lnTo>
                    <a:pt x="173" y="41"/>
                  </a:lnTo>
                  <a:lnTo>
                    <a:pt x="69" y="24"/>
                  </a:lnTo>
                  <a:lnTo>
                    <a:pt x="5"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5" name="Freeform 67"/>
            <p:cNvSpPr>
              <a:spLocks/>
            </p:cNvSpPr>
            <p:nvPr/>
          </p:nvSpPr>
          <p:spPr bwMode="auto">
            <a:xfrm>
              <a:off x="1776" y="2374"/>
              <a:ext cx="723" cy="307"/>
            </a:xfrm>
            <a:custGeom>
              <a:avLst/>
              <a:gdLst>
                <a:gd name="T0" fmla="*/ 243 w 723"/>
                <a:gd name="T1" fmla="*/ 0 h 307"/>
                <a:gd name="T2" fmla="*/ 156 w 723"/>
                <a:gd name="T3" fmla="*/ 40 h 307"/>
                <a:gd name="T4" fmla="*/ 69 w 723"/>
                <a:gd name="T5" fmla="*/ 87 h 307"/>
                <a:gd name="T6" fmla="*/ 40 w 723"/>
                <a:gd name="T7" fmla="*/ 116 h 307"/>
                <a:gd name="T8" fmla="*/ 11 w 723"/>
                <a:gd name="T9" fmla="*/ 145 h 307"/>
                <a:gd name="T10" fmla="*/ 6 w 723"/>
                <a:gd name="T11" fmla="*/ 162 h 307"/>
                <a:gd name="T12" fmla="*/ 0 w 723"/>
                <a:gd name="T13" fmla="*/ 174 h 307"/>
                <a:gd name="T14" fmla="*/ 0 w 723"/>
                <a:gd name="T15" fmla="*/ 191 h 307"/>
                <a:gd name="T16" fmla="*/ 6 w 723"/>
                <a:gd name="T17" fmla="*/ 208 h 307"/>
                <a:gd name="T18" fmla="*/ 11 w 723"/>
                <a:gd name="T19" fmla="*/ 220 h 307"/>
                <a:gd name="T20" fmla="*/ 23 w 723"/>
                <a:gd name="T21" fmla="*/ 231 h 307"/>
                <a:gd name="T22" fmla="*/ 52 w 723"/>
                <a:gd name="T23" fmla="*/ 255 h 307"/>
                <a:gd name="T24" fmla="*/ 87 w 723"/>
                <a:gd name="T25" fmla="*/ 272 h 307"/>
                <a:gd name="T26" fmla="*/ 127 w 723"/>
                <a:gd name="T27" fmla="*/ 284 h 307"/>
                <a:gd name="T28" fmla="*/ 231 w 723"/>
                <a:gd name="T29" fmla="*/ 301 h 307"/>
                <a:gd name="T30" fmla="*/ 347 w 723"/>
                <a:gd name="T31" fmla="*/ 307 h 307"/>
                <a:gd name="T32" fmla="*/ 723 w 723"/>
                <a:gd name="T33" fmla="*/ 272 h 307"/>
                <a:gd name="T34" fmla="*/ 718 w 723"/>
                <a:gd name="T35" fmla="*/ 249 h 307"/>
                <a:gd name="T36" fmla="*/ 422 w 723"/>
                <a:gd name="T37" fmla="*/ 266 h 307"/>
                <a:gd name="T38" fmla="*/ 336 w 723"/>
                <a:gd name="T39" fmla="*/ 260 h 307"/>
                <a:gd name="T40" fmla="*/ 254 w 723"/>
                <a:gd name="T41" fmla="*/ 243 h 307"/>
                <a:gd name="T42" fmla="*/ 220 w 723"/>
                <a:gd name="T43" fmla="*/ 231 h 307"/>
                <a:gd name="T44" fmla="*/ 191 w 723"/>
                <a:gd name="T45" fmla="*/ 220 h 307"/>
                <a:gd name="T46" fmla="*/ 162 w 723"/>
                <a:gd name="T47" fmla="*/ 203 h 307"/>
                <a:gd name="T48" fmla="*/ 144 w 723"/>
                <a:gd name="T49" fmla="*/ 179 h 307"/>
                <a:gd name="T50" fmla="*/ 139 w 723"/>
                <a:gd name="T51" fmla="*/ 168 h 307"/>
                <a:gd name="T52" fmla="*/ 133 w 723"/>
                <a:gd name="T53" fmla="*/ 150 h 307"/>
                <a:gd name="T54" fmla="*/ 133 w 723"/>
                <a:gd name="T55" fmla="*/ 139 h 307"/>
                <a:gd name="T56" fmla="*/ 139 w 723"/>
                <a:gd name="T57" fmla="*/ 127 h 307"/>
                <a:gd name="T58" fmla="*/ 144 w 723"/>
                <a:gd name="T59" fmla="*/ 104 h 307"/>
                <a:gd name="T60" fmla="*/ 162 w 723"/>
                <a:gd name="T61" fmla="*/ 81 h 307"/>
                <a:gd name="T62" fmla="*/ 179 w 723"/>
                <a:gd name="T63" fmla="*/ 58 h 307"/>
                <a:gd name="T64" fmla="*/ 202 w 723"/>
                <a:gd name="T65" fmla="*/ 46 h 307"/>
                <a:gd name="T66" fmla="*/ 237 w 723"/>
                <a:gd name="T67" fmla="*/ 23 h 307"/>
                <a:gd name="T68" fmla="*/ 243 w 723"/>
                <a:gd name="T69"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3" h="307">
                  <a:moveTo>
                    <a:pt x="243" y="0"/>
                  </a:moveTo>
                  <a:lnTo>
                    <a:pt x="156" y="40"/>
                  </a:lnTo>
                  <a:lnTo>
                    <a:pt x="69" y="87"/>
                  </a:lnTo>
                  <a:lnTo>
                    <a:pt x="40" y="116"/>
                  </a:lnTo>
                  <a:lnTo>
                    <a:pt x="11" y="145"/>
                  </a:lnTo>
                  <a:lnTo>
                    <a:pt x="6" y="162"/>
                  </a:lnTo>
                  <a:lnTo>
                    <a:pt x="0" y="174"/>
                  </a:lnTo>
                  <a:lnTo>
                    <a:pt x="0" y="191"/>
                  </a:lnTo>
                  <a:lnTo>
                    <a:pt x="6" y="208"/>
                  </a:lnTo>
                  <a:lnTo>
                    <a:pt x="11" y="220"/>
                  </a:lnTo>
                  <a:lnTo>
                    <a:pt x="23" y="231"/>
                  </a:lnTo>
                  <a:lnTo>
                    <a:pt x="52" y="255"/>
                  </a:lnTo>
                  <a:lnTo>
                    <a:pt x="87" y="272"/>
                  </a:lnTo>
                  <a:lnTo>
                    <a:pt x="127" y="284"/>
                  </a:lnTo>
                  <a:lnTo>
                    <a:pt x="231" y="301"/>
                  </a:lnTo>
                  <a:lnTo>
                    <a:pt x="347" y="307"/>
                  </a:lnTo>
                  <a:lnTo>
                    <a:pt x="723" y="272"/>
                  </a:lnTo>
                  <a:lnTo>
                    <a:pt x="718" y="249"/>
                  </a:lnTo>
                  <a:lnTo>
                    <a:pt x="422" y="266"/>
                  </a:lnTo>
                  <a:lnTo>
                    <a:pt x="336" y="260"/>
                  </a:lnTo>
                  <a:lnTo>
                    <a:pt x="254" y="243"/>
                  </a:lnTo>
                  <a:lnTo>
                    <a:pt x="220" y="231"/>
                  </a:lnTo>
                  <a:lnTo>
                    <a:pt x="191" y="220"/>
                  </a:lnTo>
                  <a:lnTo>
                    <a:pt x="162" y="203"/>
                  </a:lnTo>
                  <a:lnTo>
                    <a:pt x="144" y="179"/>
                  </a:lnTo>
                  <a:lnTo>
                    <a:pt x="139" y="168"/>
                  </a:lnTo>
                  <a:lnTo>
                    <a:pt x="133" y="150"/>
                  </a:lnTo>
                  <a:lnTo>
                    <a:pt x="133" y="139"/>
                  </a:lnTo>
                  <a:lnTo>
                    <a:pt x="139" y="127"/>
                  </a:lnTo>
                  <a:lnTo>
                    <a:pt x="144" y="104"/>
                  </a:lnTo>
                  <a:lnTo>
                    <a:pt x="162" y="81"/>
                  </a:lnTo>
                  <a:lnTo>
                    <a:pt x="179" y="58"/>
                  </a:lnTo>
                  <a:lnTo>
                    <a:pt x="202" y="46"/>
                  </a:lnTo>
                  <a:lnTo>
                    <a:pt x="237" y="23"/>
                  </a:lnTo>
                  <a:lnTo>
                    <a:pt x="2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6" name="Freeform 68"/>
            <p:cNvSpPr>
              <a:spLocks/>
            </p:cNvSpPr>
            <p:nvPr/>
          </p:nvSpPr>
          <p:spPr bwMode="auto">
            <a:xfrm>
              <a:off x="2633" y="2258"/>
              <a:ext cx="416" cy="243"/>
            </a:xfrm>
            <a:custGeom>
              <a:avLst/>
              <a:gdLst>
                <a:gd name="T0" fmla="*/ 5 w 416"/>
                <a:gd name="T1" fmla="*/ 0 h 243"/>
                <a:gd name="T2" fmla="*/ 110 w 416"/>
                <a:gd name="T3" fmla="*/ 0 h 243"/>
                <a:gd name="T4" fmla="*/ 237 w 416"/>
                <a:gd name="T5" fmla="*/ 12 h 243"/>
                <a:gd name="T6" fmla="*/ 295 w 416"/>
                <a:gd name="T7" fmla="*/ 23 h 243"/>
                <a:gd name="T8" fmla="*/ 347 w 416"/>
                <a:gd name="T9" fmla="*/ 41 h 243"/>
                <a:gd name="T10" fmla="*/ 387 w 416"/>
                <a:gd name="T11" fmla="*/ 58 h 243"/>
                <a:gd name="T12" fmla="*/ 405 w 416"/>
                <a:gd name="T13" fmla="*/ 70 h 243"/>
                <a:gd name="T14" fmla="*/ 411 w 416"/>
                <a:gd name="T15" fmla="*/ 87 h 243"/>
                <a:gd name="T16" fmla="*/ 416 w 416"/>
                <a:gd name="T17" fmla="*/ 104 h 243"/>
                <a:gd name="T18" fmla="*/ 416 w 416"/>
                <a:gd name="T19" fmla="*/ 122 h 243"/>
                <a:gd name="T20" fmla="*/ 411 w 416"/>
                <a:gd name="T21" fmla="*/ 139 h 243"/>
                <a:gd name="T22" fmla="*/ 405 w 416"/>
                <a:gd name="T23" fmla="*/ 162 h 243"/>
                <a:gd name="T24" fmla="*/ 387 w 416"/>
                <a:gd name="T25" fmla="*/ 180 h 243"/>
                <a:gd name="T26" fmla="*/ 370 w 416"/>
                <a:gd name="T27" fmla="*/ 203 h 243"/>
                <a:gd name="T28" fmla="*/ 341 w 416"/>
                <a:gd name="T29" fmla="*/ 220 h 243"/>
                <a:gd name="T30" fmla="*/ 301 w 416"/>
                <a:gd name="T31" fmla="*/ 243 h 243"/>
                <a:gd name="T32" fmla="*/ 283 w 416"/>
                <a:gd name="T33" fmla="*/ 232 h 243"/>
                <a:gd name="T34" fmla="*/ 301 w 416"/>
                <a:gd name="T35" fmla="*/ 220 h 243"/>
                <a:gd name="T36" fmla="*/ 318 w 416"/>
                <a:gd name="T37" fmla="*/ 203 h 243"/>
                <a:gd name="T38" fmla="*/ 324 w 416"/>
                <a:gd name="T39" fmla="*/ 191 h 243"/>
                <a:gd name="T40" fmla="*/ 335 w 416"/>
                <a:gd name="T41" fmla="*/ 180 h 243"/>
                <a:gd name="T42" fmla="*/ 335 w 416"/>
                <a:gd name="T43" fmla="*/ 162 h 243"/>
                <a:gd name="T44" fmla="*/ 335 w 416"/>
                <a:gd name="T45" fmla="*/ 145 h 243"/>
                <a:gd name="T46" fmla="*/ 324 w 416"/>
                <a:gd name="T47" fmla="*/ 116 h 243"/>
                <a:gd name="T48" fmla="*/ 312 w 416"/>
                <a:gd name="T49" fmla="*/ 93 h 243"/>
                <a:gd name="T50" fmla="*/ 289 w 416"/>
                <a:gd name="T51" fmla="*/ 75 h 243"/>
                <a:gd name="T52" fmla="*/ 260 w 416"/>
                <a:gd name="T53" fmla="*/ 58 h 243"/>
                <a:gd name="T54" fmla="*/ 220 w 416"/>
                <a:gd name="T55" fmla="*/ 41 h 243"/>
                <a:gd name="T56" fmla="*/ 173 w 416"/>
                <a:gd name="T57" fmla="*/ 29 h 243"/>
                <a:gd name="T58" fmla="*/ 121 w 416"/>
                <a:gd name="T59" fmla="*/ 18 h 243"/>
                <a:gd name="T60" fmla="*/ 0 w 416"/>
                <a:gd name="T61" fmla="*/ 12 h 243"/>
                <a:gd name="T62" fmla="*/ 5 w 416"/>
                <a:gd name="T6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6" h="243">
                  <a:moveTo>
                    <a:pt x="5" y="0"/>
                  </a:moveTo>
                  <a:lnTo>
                    <a:pt x="110" y="0"/>
                  </a:lnTo>
                  <a:lnTo>
                    <a:pt x="237" y="12"/>
                  </a:lnTo>
                  <a:lnTo>
                    <a:pt x="295" y="23"/>
                  </a:lnTo>
                  <a:lnTo>
                    <a:pt x="347" y="41"/>
                  </a:lnTo>
                  <a:lnTo>
                    <a:pt x="387" y="58"/>
                  </a:lnTo>
                  <a:lnTo>
                    <a:pt x="405" y="70"/>
                  </a:lnTo>
                  <a:lnTo>
                    <a:pt x="411" y="87"/>
                  </a:lnTo>
                  <a:lnTo>
                    <a:pt x="416" y="104"/>
                  </a:lnTo>
                  <a:lnTo>
                    <a:pt x="416" y="122"/>
                  </a:lnTo>
                  <a:lnTo>
                    <a:pt x="411" y="139"/>
                  </a:lnTo>
                  <a:lnTo>
                    <a:pt x="405" y="162"/>
                  </a:lnTo>
                  <a:lnTo>
                    <a:pt x="387" y="180"/>
                  </a:lnTo>
                  <a:lnTo>
                    <a:pt x="370" y="203"/>
                  </a:lnTo>
                  <a:lnTo>
                    <a:pt x="341" y="220"/>
                  </a:lnTo>
                  <a:lnTo>
                    <a:pt x="301" y="243"/>
                  </a:lnTo>
                  <a:lnTo>
                    <a:pt x="283" y="232"/>
                  </a:lnTo>
                  <a:lnTo>
                    <a:pt x="301" y="220"/>
                  </a:lnTo>
                  <a:lnTo>
                    <a:pt x="318" y="203"/>
                  </a:lnTo>
                  <a:lnTo>
                    <a:pt x="324" y="191"/>
                  </a:lnTo>
                  <a:lnTo>
                    <a:pt x="335" y="180"/>
                  </a:lnTo>
                  <a:lnTo>
                    <a:pt x="335" y="162"/>
                  </a:lnTo>
                  <a:lnTo>
                    <a:pt x="335" y="145"/>
                  </a:lnTo>
                  <a:lnTo>
                    <a:pt x="324" y="116"/>
                  </a:lnTo>
                  <a:lnTo>
                    <a:pt x="312" y="93"/>
                  </a:lnTo>
                  <a:lnTo>
                    <a:pt x="289" y="75"/>
                  </a:lnTo>
                  <a:lnTo>
                    <a:pt x="260" y="58"/>
                  </a:lnTo>
                  <a:lnTo>
                    <a:pt x="220" y="41"/>
                  </a:lnTo>
                  <a:lnTo>
                    <a:pt x="173" y="29"/>
                  </a:lnTo>
                  <a:lnTo>
                    <a:pt x="121" y="18"/>
                  </a:lnTo>
                  <a:lnTo>
                    <a:pt x="0" y="12"/>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7" name="Freeform 69"/>
            <p:cNvSpPr>
              <a:spLocks/>
            </p:cNvSpPr>
            <p:nvPr/>
          </p:nvSpPr>
          <p:spPr bwMode="auto">
            <a:xfrm>
              <a:off x="1457" y="1842"/>
              <a:ext cx="1436" cy="810"/>
            </a:xfrm>
            <a:custGeom>
              <a:avLst/>
              <a:gdLst>
                <a:gd name="T0" fmla="*/ 122 w 1436"/>
                <a:gd name="T1" fmla="*/ 665 h 810"/>
                <a:gd name="T2" fmla="*/ 116 w 1436"/>
                <a:gd name="T3" fmla="*/ 572 h 810"/>
                <a:gd name="T4" fmla="*/ 93 w 1436"/>
                <a:gd name="T5" fmla="*/ 561 h 810"/>
                <a:gd name="T6" fmla="*/ 64 w 1436"/>
                <a:gd name="T7" fmla="*/ 544 h 810"/>
                <a:gd name="T8" fmla="*/ 47 w 1436"/>
                <a:gd name="T9" fmla="*/ 515 h 810"/>
                <a:gd name="T10" fmla="*/ 35 w 1436"/>
                <a:gd name="T11" fmla="*/ 480 h 810"/>
                <a:gd name="T12" fmla="*/ 12 w 1436"/>
                <a:gd name="T13" fmla="*/ 463 h 810"/>
                <a:gd name="T14" fmla="*/ 0 w 1436"/>
                <a:gd name="T15" fmla="*/ 439 h 810"/>
                <a:gd name="T16" fmla="*/ 0 w 1436"/>
                <a:gd name="T17" fmla="*/ 410 h 810"/>
                <a:gd name="T18" fmla="*/ 12 w 1436"/>
                <a:gd name="T19" fmla="*/ 387 h 810"/>
                <a:gd name="T20" fmla="*/ 134 w 1436"/>
                <a:gd name="T21" fmla="*/ 289 h 810"/>
                <a:gd name="T22" fmla="*/ 365 w 1436"/>
                <a:gd name="T23" fmla="*/ 144 h 810"/>
                <a:gd name="T24" fmla="*/ 585 w 1436"/>
                <a:gd name="T25" fmla="*/ 52 h 810"/>
                <a:gd name="T26" fmla="*/ 805 w 1436"/>
                <a:gd name="T27" fmla="*/ 0 h 810"/>
                <a:gd name="T28" fmla="*/ 909 w 1436"/>
                <a:gd name="T29" fmla="*/ 0 h 810"/>
                <a:gd name="T30" fmla="*/ 950 w 1436"/>
                <a:gd name="T31" fmla="*/ 17 h 810"/>
                <a:gd name="T32" fmla="*/ 956 w 1436"/>
                <a:gd name="T33" fmla="*/ 40 h 810"/>
                <a:gd name="T34" fmla="*/ 932 w 1436"/>
                <a:gd name="T35" fmla="*/ 86 h 810"/>
                <a:gd name="T36" fmla="*/ 927 w 1436"/>
                <a:gd name="T37" fmla="*/ 110 h 810"/>
                <a:gd name="T38" fmla="*/ 944 w 1436"/>
                <a:gd name="T39" fmla="*/ 121 h 810"/>
                <a:gd name="T40" fmla="*/ 973 w 1436"/>
                <a:gd name="T41" fmla="*/ 139 h 810"/>
                <a:gd name="T42" fmla="*/ 984 w 1436"/>
                <a:gd name="T43" fmla="*/ 173 h 810"/>
                <a:gd name="T44" fmla="*/ 990 w 1436"/>
                <a:gd name="T45" fmla="*/ 208 h 810"/>
                <a:gd name="T46" fmla="*/ 1002 w 1436"/>
                <a:gd name="T47" fmla="*/ 225 h 810"/>
                <a:gd name="T48" fmla="*/ 1048 w 1436"/>
                <a:gd name="T49" fmla="*/ 260 h 810"/>
                <a:gd name="T50" fmla="*/ 1077 w 1436"/>
                <a:gd name="T51" fmla="*/ 306 h 810"/>
                <a:gd name="T52" fmla="*/ 1100 w 1436"/>
                <a:gd name="T53" fmla="*/ 353 h 810"/>
                <a:gd name="T54" fmla="*/ 1118 w 1436"/>
                <a:gd name="T55" fmla="*/ 364 h 810"/>
                <a:gd name="T56" fmla="*/ 1152 w 1436"/>
                <a:gd name="T57" fmla="*/ 382 h 810"/>
                <a:gd name="T58" fmla="*/ 1158 w 1436"/>
                <a:gd name="T59" fmla="*/ 405 h 810"/>
                <a:gd name="T60" fmla="*/ 1181 w 1436"/>
                <a:gd name="T61" fmla="*/ 451 h 810"/>
                <a:gd name="T62" fmla="*/ 1222 w 1436"/>
                <a:gd name="T63" fmla="*/ 491 h 810"/>
                <a:gd name="T64" fmla="*/ 1233 w 1436"/>
                <a:gd name="T65" fmla="*/ 520 h 810"/>
                <a:gd name="T66" fmla="*/ 1326 w 1436"/>
                <a:gd name="T67" fmla="*/ 630 h 810"/>
                <a:gd name="T68" fmla="*/ 1384 w 1436"/>
                <a:gd name="T69" fmla="*/ 711 h 810"/>
                <a:gd name="T70" fmla="*/ 1413 w 1436"/>
                <a:gd name="T71" fmla="*/ 752 h 810"/>
                <a:gd name="T72" fmla="*/ 1436 w 1436"/>
                <a:gd name="T73" fmla="*/ 792 h 810"/>
                <a:gd name="T74" fmla="*/ 1436 w 1436"/>
                <a:gd name="T75" fmla="*/ 804 h 810"/>
                <a:gd name="T76" fmla="*/ 1419 w 1436"/>
                <a:gd name="T77" fmla="*/ 810 h 810"/>
                <a:gd name="T78" fmla="*/ 1245 w 1436"/>
                <a:gd name="T79" fmla="*/ 775 h 810"/>
                <a:gd name="T80" fmla="*/ 1042 w 1436"/>
                <a:gd name="T81" fmla="*/ 752 h 810"/>
                <a:gd name="T82" fmla="*/ 562 w 1436"/>
                <a:gd name="T83" fmla="*/ 711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36" h="810">
                  <a:moveTo>
                    <a:pt x="134" y="688"/>
                  </a:moveTo>
                  <a:lnTo>
                    <a:pt x="122" y="665"/>
                  </a:lnTo>
                  <a:lnTo>
                    <a:pt x="110" y="642"/>
                  </a:lnTo>
                  <a:lnTo>
                    <a:pt x="116" y="572"/>
                  </a:lnTo>
                  <a:lnTo>
                    <a:pt x="105" y="567"/>
                  </a:lnTo>
                  <a:lnTo>
                    <a:pt x="93" y="561"/>
                  </a:lnTo>
                  <a:lnTo>
                    <a:pt x="76" y="555"/>
                  </a:lnTo>
                  <a:lnTo>
                    <a:pt x="64" y="544"/>
                  </a:lnTo>
                  <a:lnTo>
                    <a:pt x="52" y="532"/>
                  </a:lnTo>
                  <a:lnTo>
                    <a:pt x="47" y="515"/>
                  </a:lnTo>
                  <a:lnTo>
                    <a:pt x="41" y="497"/>
                  </a:lnTo>
                  <a:lnTo>
                    <a:pt x="35" y="480"/>
                  </a:lnTo>
                  <a:lnTo>
                    <a:pt x="24" y="474"/>
                  </a:lnTo>
                  <a:lnTo>
                    <a:pt x="12" y="463"/>
                  </a:lnTo>
                  <a:lnTo>
                    <a:pt x="6" y="451"/>
                  </a:lnTo>
                  <a:lnTo>
                    <a:pt x="0" y="439"/>
                  </a:lnTo>
                  <a:lnTo>
                    <a:pt x="0" y="422"/>
                  </a:lnTo>
                  <a:lnTo>
                    <a:pt x="0" y="410"/>
                  </a:lnTo>
                  <a:lnTo>
                    <a:pt x="6" y="399"/>
                  </a:lnTo>
                  <a:lnTo>
                    <a:pt x="12" y="387"/>
                  </a:lnTo>
                  <a:lnTo>
                    <a:pt x="64" y="341"/>
                  </a:lnTo>
                  <a:lnTo>
                    <a:pt x="134" y="289"/>
                  </a:lnTo>
                  <a:lnTo>
                    <a:pt x="296" y="179"/>
                  </a:lnTo>
                  <a:lnTo>
                    <a:pt x="365" y="144"/>
                  </a:lnTo>
                  <a:lnTo>
                    <a:pt x="458" y="104"/>
                  </a:lnTo>
                  <a:lnTo>
                    <a:pt x="585" y="52"/>
                  </a:lnTo>
                  <a:lnTo>
                    <a:pt x="730" y="11"/>
                  </a:lnTo>
                  <a:lnTo>
                    <a:pt x="805" y="0"/>
                  </a:lnTo>
                  <a:lnTo>
                    <a:pt x="880" y="0"/>
                  </a:lnTo>
                  <a:lnTo>
                    <a:pt x="909" y="0"/>
                  </a:lnTo>
                  <a:lnTo>
                    <a:pt x="938" y="11"/>
                  </a:lnTo>
                  <a:lnTo>
                    <a:pt x="950" y="17"/>
                  </a:lnTo>
                  <a:lnTo>
                    <a:pt x="956" y="29"/>
                  </a:lnTo>
                  <a:lnTo>
                    <a:pt x="956" y="40"/>
                  </a:lnTo>
                  <a:lnTo>
                    <a:pt x="950" y="57"/>
                  </a:lnTo>
                  <a:lnTo>
                    <a:pt x="932" y="86"/>
                  </a:lnTo>
                  <a:lnTo>
                    <a:pt x="927" y="104"/>
                  </a:lnTo>
                  <a:lnTo>
                    <a:pt x="927" y="110"/>
                  </a:lnTo>
                  <a:lnTo>
                    <a:pt x="927" y="121"/>
                  </a:lnTo>
                  <a:lnTo>
                    <a:pt x="944" y="121"/>
                  </a:lnTo>
                  <a:lnTo>
                    <a:pt x="961" y="127"/>
                  </a:lnTo>
                  <a:lnTo>
                    <a:pt x="973" y="139"/>
                  </a:lnTo>
                  <a:lnTo>
                    <a:pt x="979" y="156"/>
                  </a:lnTo>
                  <a:lnTo>
                    <a:pt x="984" y="173"/>
                  </a:lnTo>
                  <a:lnTo>
                    <a:pt x="990" y="191"/>
                  </a:lnTo>
                  <a:lnTo>
                    <a:pt x="990" y="208"/>
                  </a:lnTo>
                  <a:lnTo>
                    <a:pt x="984" y="225"/>
                  </a:lnTo>
                  <a:lnTo>
                    <a:pt x="1002" y="225"/>
                  </a:lnTo>
                  <a:lnTo>
                    <a:pt x="1019" y="237"/>
                  </a:lnTo>
                  <a:lnTo>
                    <a:pt x="1048" y="260"/>
                  </a:lnTo>
                  <a:lnTo>
                    <a:pt x="1071" y="283"/>
                  </a:lnTo>
                  <a:lnTo>
                    <a:pt x="1077" y="306"/>
                  </a:lnTo>
                  <a:lnTo>
                    <a:pt x="1089" y="335"/>
                  </a:lnTo>
                  <a:lnTo>
                    <a:pt x="1100" y="353"/>
                  </a:lnTo>
                  <a:lnTo>
                    <a:pt x="1106" y="358"/>
                  </a:lnTo>
                  <a:lnTo>
                    <a:pt x="1118" y="364"/>
                  </a:lnTo>
                  <a:lnTo>
                    <a:pt x="1135" y="370"/>
                  </a:lnTo>
                  <a:lnTo>
                    <a:pt x="1152" y="382"/>
                  </a:lnTo>
                  <a:lnTo>
                    <a:pt x="1158" y="393"/>
                  </a:lnTo>
                  <a:lnTo>
                    <a:pt x="1158" y="405"/>
                  </a:lnTo>
                  <a:lnTo>
                    <a:pt x="1170" y="428"/>
                  </a:lnTo>
                  <a:lnTo>
                    <a:pt x="1181" y="451"/>
                  </a:lnTo>
                  <a:lnTo>
                    <a:pt x="1199" y="474"/>
                  </a:lnTo>
                  <a:lnTo>
                    <a:pt x="1222" y="491"/>
                  </a:lnTo>
                  <a:lnTo>
                    <a:pt x="1233" y="509"/>
                  </a:lnTo>
                  <a:lnTo>
                    <a:pt x="1233" y="520"/>
                  </a:lnTo>
                  <a:lnTo>
                    <a:pt x="1228" y="526"/>
                  </a:lnTo>
                  <a:lnTo>
                    <a:pt x="1326" y="630"/>
                  </a:lnTo>
                  <a:lnTo>
                    <a:pt x="1361" y="665"/>
                  </a:lnTo>
                  <a:lnTo>
                    <a:pt x="1384" y="711"/>
                  </a:lnTo>
                  <a:lnTo>
                    <a:pt x="1390" y="717"/>
                  </a:lnTo>
                  <a:lnTo>
                    <a:pt x="1413" y="752"/>
                  </a:lnTo>
                  <a:lnTo>
                    <a:pt x="1430" y="781"/>
                  </a:lnTo>
                  <a:lnTo>
                    <a:pt x="1436" y="792"/>
                  </a:lnTo>
                  <a:lnTo>
                    <a:pt x="1436" y="798"/>
                  </a:lnTo>
                  <a:lnTo>
                    <a:pt x="1436" y="804"/>
                  </a:lnTo>
                  <a:lnTo>
                    <a:pt x="1430" y="804"/>
                  </a:lnTo>
                  <a:lnTo>
                    <a:pt x="1419" y="810"/>
                  </a:lnTo>
                  <a:lnTo>
                    <a:pt x="1303" y="792"/>
                  </a:lnTo>
                  <a:lnTo>
                    <a:pt x="1245" y="775"/>
                  </a:lnTo>
                  <a:lnTo>
                    <a:pt x="1147" y="763"/>
                  </a:lnTo>
                  <a:lnTo>
                    <a:pt x="1042" y="752"/>
                  </a:lnTo>
                  <a:lnTo>
                    <a:pt x="950" y="752"/>
                  </a:lnTo>
                  <a:lnTo>
                    <a:pt x="562" y="711"/>
                  </a:lnTo>
                  <a:lnTo>
                    <a:pt x="134" y="6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8" name="Freeform 70"/>
            <p:cNvSpPr>
              <a:spLocks/>
            </p:cNvSpPr>
            <p:nvPr/>
          </p:nvSpPr>
          <p:spPr bwMode="auto">
            <a:xfrm>
              <a:off x="1457" y="1876"/>
              <a:ext cx="950" cy="481"/>
            </a:xfrm>
            <a:custGeom>
              <a:avLst/>
              <a:gdLst>
                <a:gd name="T0" fmla="*/ 296 w 950"/>
                <a:gd name="T1" fmla="*/ 145 h 481"/>
                <a:gd name="T2" fmla="*/ 313 w 950"/>
                <a:gd name="T3" fmla="*/ 151 h 481"/>
                <a:gd name="T4" fmla="*/ 313 w 950"/>
                <a:gd name="T5" fmla="*/ 168 h 481"/>
                <a:gd name="T6" fmla="*/ 284 w 950"/>
                <a:gd name="T7" fmla="*/ 191 h 481"/>
                <a:gd name="T8" fmla="*/ 209 w 950"/>
                <a:gd name="T9" fmla="*/ 267 h 481"/>
                <a:gd name="T10" fmla="*/ 174 w 950"/>
                <a:gd name="T11" fmla="*/ 284 h 481"/>
                <a:gd name="T12" fmla="*/ 134 w 950"/>
                <a:gd name="T13" fmla="*/ 290 h 481"/>
                <a:gd name="T14" fmla="*/ 110 w 950"/>
                <a:gd name="T15" fmla="*/ 295 h 481"/>
                <a:gd name="T16" fmla="*/ 41 w 950"/>
                <a:gd name="T17" fmla="*/ 371 h 481"/>
                <a:gd name="T18" fmla="*/ 18 w 950"/>
                <a:gd name="T19" fmla="*/ 400 h 481"/>
                <a:gd name="T20" fmla="*/ 0 w 950"/>
                <a:gd name="T21" fmla="*/ 405 h 481"/>
                <a:gd name="T22" fmla="*/ 12 w 950"/>
                <a:gd name="T23" fmla="*/ 429 h 481"/>
                <a:gd name="T24" fmla="*/ 35 w 950"/>
                <a:gd name="T25" fmla="*/ 446 h 481"/>
                <a:gd name="T26" fmla="*/ 93 w 950"/>
                <a:gd name="T27" fmla="*/ 446 h 481"/>
                <a:gd name="T28" fmla="*/ 99 w 950"/>
                <a:gd name="T29" fmla="*/ 463 h 481"/>
                <a:gd name="T30" fmla="*/ 99 w 950"/>
                <a:gd name="T31" fmla="*/ 481 h 481"/>
                <a:gd name="T32" fmla="*/ 110 w 950"/>
                <a:gd name="T33" fmla="*/ 481 h 481"/>
                <a:gd name="T34" fmla="*/ 145 w 950"/>
                <a:gd name="T35" fmla="*/ 463 h 481"/>
                <a:gd name="T36" fmla="*/ 290 w 950"/>
                <a:gd name="T37" fmla="*/ 348 h 481"/>
                <a:gd name="T38" fmla="*/ 325 w 950"/>
                <a:gd name="T39" fmla="*/ 330 h 481"/>
                <a:gd name="T40" fmla="*/ 319 w 950"/>
                <a:gd name="T41" fmla="*/ 348 h 481"/>
                <a:gd name="T42" fmla="*/ 313 w 950"/>
                <a:gd name="T43" fmla="*/ 365 h 481"/>
                <a:gd name="T44" fmla="*/ 319 w 950"/>
                <a:gd name="T45" fmla="*/ 371 h 481"/>
                <a:gd name="T46" fmla="*/ 336 w 950"/>
                <a:gd name="T47" fmla="*/ 365 h 481"/>
                <a:gd name="T48" fmla="*/ 400 w 950"/>
                <a:gd name="T49" fmla="*/ 295 h 481"/>
                <a:gd name="T50" fmla="*/ 463 w 950"/>
                <a:gd name="T51" fmla="*/ 243 h 481"/>
                <a:gd name="T52" fmla="*/ 585 w 950"/>
                <a:gd name="T53" fmla="*/ 191 h 481"/>
                <a:gd name="T54" fmla="*/ 683 w 950"/>
                <a:gd name="T55" fmla="*/ 145 h 481"/>
                <a:gd name="T56" fmla="*/ 799 w 950"/>
                <a:gd name="T57" fmla="*/ 105 h 481"/>
                <a:gd name="T58" fmla="*/ 927 w 950"/>
                <a:gd name="T59" fmla="*/ 76 h 481"/>
                <a:gd name="T60" fmla="*/ 932 w 950"/>
                <a:gd name="T61" fmla="*/ 52 h 481"/>
                <a:gd name="T62" fmla="*/ 944 w 950"/>
                <a:gd name="T63" fmla="*/ 18 h 481"/>
                <a:gd name="T64" fmla="*/ 915 w 950"/>
                <a:gd name="T65" fmla="*/ 0 h 481"/>
                <a:gd name="T66" fmla="*/ 886 w 950"/>
                <a:gd name="T67" fmla="*/ 0 h 481"/>
                <a:gd name="T68" fmla="*/ 846 w 950"/>
                <a:gd name="T69" fmla="*/ 18 h 481"/>
                <a:gd name="T70" fmla="*/ 788 w 950"/>
                <a:gd name="T71" fmla="*/ 29 h 481"/>
                <a:gd name="T72" fmla="*/ 759 w 950"/>
                <a:gd name="T73" fmla="*/ 18 h 481"/>
                <a:gd name="T74" fmla="*/ 736 w 950"/>
                <a:gd name="T75" fmla="*/ 23 h 481"/>
                <a:gd name="T76" fmla="*/ 712 w 950"/>
                <a:gd name="T77" fmla="*/ 41 h 481"/>
                <a:gd name="T78" fmla="*/ 660 w 950"/>
                <a:gd name="T79" fmla="*/ 52 h 481"/>
                <a:gd name="T80" fmla="*/ 573 w 950"/>
                <a:gd name="T81" fmla="*/ 41 h 481"/>
                <a:gd name="T82" fmla="*/ 446 w 950"/>
                <a:gd name="T83" fmla="*/ 93 h 481"/>
                <a:gd name="T84" fmla="*/ 406 w 950"/>
                <a:gd name="T85" fmla="*/ 116 h 481"/>
                <a:gd name="T86" fmla="*/ 377 w 950"/>
                <a:gd name="T87" fmla="*/ 116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0" h="481">
                  <a:moveTo>
                    <a:pt x="365" y="110"/>
                  </a:moveTo>
                  <a:lnTo>
                    <a:pt x="296" y="145"/>
                  </a:lnTo>
                  <a:lnTo>
                    <a:pt x="307" y="151"/>
                  </a:lnTo>
                  <a:lnTo>
                    <a:pt x="313" y="151"/>
                  </a:lnTo>
                  <a:lnTo>
                    <a:pt x="313" y="162"/>
                  </a:lnTo>
                  <a:lnTo>
                    <a:pt x="313" y="168"/>
                  </a:lnTo>
                  <a:lnTo>
                    <a:pt x="301" y="180"/>
                  </a:lnTo>
                  <a:lnTo>
                    <a:pt x="284" y="191"/>
                  </a:lnTo>
                  <a:lnTo>
                    <a:pt x="249" y="226"/>
                  </a:lnTo>
                  <a:lnTo>
                    <a:pt x="209" y="267"/>
                  </a:lnTo>
                  <a:lnTo>
                    <a:pt x="197" y="278"/>
                  </a:lnTo>
                  <a:lnTo>
                    <a:pt x="174" y="284"/>
                  </a:lnTo>
                  <a:lnTo>
                    <a:pt x="157" y="290"/>
                  </a:lnTo>
                  <a:lnTo>
                    <a:pt x="134" y="290"/>
                  </a:lnTo>
                  <a:lnTo>
                    <a:pt x="122" y="290"/>
                  </a:lnTo>
                  <a:lnTo>
                    <a:pt x="110" y="295"/>
                  </a:lnTo>
                  <a:lnTo>
                    <a:pt x="81" y="319"/>
                  </a:lnTo>
                  <a:lnTo>
                    <a:pt x="41" y="371"/>
                  </a:lnTo>
                  <a:lnTo>
                    <a:pt x="29" y="388"/>
                  </a:lnTo>
                  <a:lnTo>
                    <a:pt x="18" y="400"/>
                  </a:lnTo>
                  <a:lnTo>
                    <a:pt x="6" y="405"/>
                  </a:lnTo>
                  <a:lnTo>
                    <a:pt x="0" y="405"/>
                  </a:lnTo>
                  <a:lnTo>
                    <a:pt x="6" y="417"/>
                  </a:lnTo>
                  <a:lnTo>
                    <a:pt x="12" y="429"/>
                  </a:lnTo>
                  <a:lnTo>
                    <a:pt x="24" y="440"/>
                  </a:lnTo>
                  <a:lnTo>
                    <a:pt x="35" y="446"/>
                  </a:lnTo>
                  <a:lnTo>
                    <a:pt x="76" y="446"/>
                  </a:lnTo>
                  <a:lnTo>
                    <a:pt x="93" y="446"/>
                  </a:lnTo>
                  <a:lnTo>
                    <a:pt x="110" y="440"/>
                  </a:lnTo>
                  <a:lnTo>
                    <a:pt x="99" y="463"/>
                  </a:lnTo>
                  <a:lnTo>
                    <a:pt x="99" y="475"/>
                  </a:lnTo>
                  <a:lnTo>
                    <a:pt x="99" y="481"/>
                  </a:lnTo>
                  <a:lnTo>
                    <a:pt x="105" y="481"/>
                  </a:lnTo>
                  <a:lnTo>
                    <a:pt x="110" y="481"/>
                  </a:lnTo>
                  <a:lnTo>
                    <a:pt x="122" y="475"/>
                  </a:lnTo>
                  <a:lnTo>
                    <a:pt x="145" y="463"/>
                  </a:lnTo>
                  <a:lnTo>
                    <a:pt x="244" y="382"/>
                  </a:lnTo>
                  <a:lnTo>
                    <a:pt x="290" y="348"/>
                  </a:lnTo>
                  <a:lnTo>
                    <a:pt x="313" y="330"/>
                  </a:lnTo>
                  <a:lnTo>
                    <a:pt x="325" y="330"/>
                  </a:lnTo>
                  <a:lnTo>
                    <a:pt x="325" y="336"/>
                  </a:lnTo>
                  <a:lnTo>
                    <a:pt x="319" y="348"/>
                  </a:lnTo>
                  <a:lnTo>
                    <a:pt x="313" y="359"/>
                  </a:lnTo>
                  <a:lnTo>
                    <a:pt x="313" y="365"/>
                  </a:lnTo>
                  <a:lnTo>
                    <a:pt x="313" y="371"/>
                  </a:lnTo>
                  <a:lnTo>
                    <a:pt x="319" y="371"/>
                  </a:lnTo>
                  <a:lnTo>
                    <a:pt x="325" y="371"/>
                  </a:lnTo>
                  <a:lnTo>
                    <a:pt x="336" y="365"/>
                  </a:lnTo>
                  <a:lnTo>
                    <a:pt x="359" y="342"/>
                  </a:lnTo>
                  <a:lnTo>
                    <a:pt x="400" y="295"/>
                  </a:lnTo>
                  <a:lnTo>
                    <a:pt x="435" y="267"/>
                  </a:lnTo>
                  <a:lnTo>
                    <a:pt x="463" y="243"/>
                  </a:lnTo>
                  <a:lnTo>
                    <a:pt x="539" y="209"/>
                  </a:lnTo>
                  <a:lnTo>
                    <a:pt x="585" y="191"/>
                  </a:lnTo>
                  <a:lnTo>
                    <a:pt x="643" y="180"/>
                  </a:lnTo>
                  <a:lnTo>
                    <a:pt x="683" y="145"/>
                  </a:lnTo>
                  <a:lnTo>
                    <a:pt x="718" y="122"/>
                  </a:lnTo>
                  <a:lnTo>
                    <a:pt x="799" y="105"/>
                  </a:lnTo>
                  <a:lnTo>
                    <a:pt x="927" y="87"/>
                  </a:lnTo>
                  <a:lnTo>
                    <a:pt x="927" y="76"/>
                  </a:lnTo>
                  <a:lnTo>
                    <a:pt x="927" y="70"/>
                  </a:lnTo>
                  <a:lnTo>
                    <a:pt x="932" y="52"/>
                  </a:lnTo>
                  <a:lnTo>
                    <a:pt x="950" y="23"/>
                  </a:lnTo>
                  <a:lnTo>
                    <a:pt x="944" y="18"/>
                  </a:lnTo>
                  <a:lnTo>
                    <a:pt x="938" y="6"/>
                  </a:lnTo>
                  <a:lnTo>
                    <a:pt x="915" y="0"/>
                  </a:lnTo>
                  <a:lnTo>
                    <a:pt x="898" y="0"/>
                  </a:lnTo>
                  <a:lnTo>
                    <a:pt x="886" y="0"/>
                  </a:lnTo>
                  <a:lnTo>
                    <a:pt x="874" y="6"/>
                  </a:lnTo>
                  <a:lnTo>
                    <a:pt x="846" y="18"/>
                  </a:lnTo>
                  <a:lnTo>
                    <a:pt x="817" y="29"/>
                  </a:lnTo>
                  <a:lnTo>
                    <a:pt x="788" y="29"/>
                  </a:lnTo>
                  <a:lnTo>
                    <a:pt x="770" y="23"/>
                  </a:lnTo>
                  <a:lnTo>
                    <a:pt x="759" y="18"/>
                  </a:lnTo>
                  <a:lnTo>
                    <a:pt x="747" y="23"/>
                  </a:lnTo>
                  <a:lnTo>
                    <a:pt x="736" y="23"/>
                  </a:lnTo>
                  <a:lnTo>
                    <a:pt x="724" y="35"/>
                  </a:lnTo>
                  <a:lnTo>
                    <a:pt x="712" y="41"/>
                  </a:lnTo>
                  <a:lnTo>
                    <a:pt x="701" y="47"/>
                  </a:lnTo>
                  <a:lnTo>
                    <a:pt x="660" y="52"/>
                  </a:lnTo>
                  <a:lnTo>
                    <a:pt x="608" y="41"/>
                  </a:lnTo>
                  <a:lnTo>
                    <a:pt x="573" y="41"/>
                  </a:lnTo>
                  <a:lnTo>
                    <a:pt x="545" y="47"/>
                  </a:lnTo>
                  <a:lnTo>
                    <a:pt x="446" y="93"/>
                  </a:lnTo>
                  <a:lnTo>
                    <a:pt x="423" y="110"/>
                  </a:lnTo>
                  <a:lnTo>
                    <a:pt x="406" y="116"/>
                  </a:lnTo>
                  <a:lnTo>
                    <a:pt x="394" y="122"/>
                  </a:lnTo>
                  <a:lnTo>
                    <a:pt x="377" y="116"/>
                  </a:lnTo>
                  <a:lnTo>
                    <a:pt x="365" y="110"/>
                  </a:lnTo>
                  <a:close/>
                </a:path>
              </a:pathLst>
            </a:custGeom>
            <a:solidFill>
              <a:srgbClr val="E1C2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9" name="Freeform 71"/>
            <p:cNvSpPr>
              <a:spLocks/>
            </p:cNvSpPr>
            <p:nvPr/>
          </p:nvSpPr>
          <p:spPr bwMode="auto">
            <a:xfrm>
              <a:off x="1680" y="2016"/>
              <a:ext cx="1204" cy="614"/>
            </a:xfrm>
            <a:custGeom>
              <a:avLst/>
              <a:gdLst>
                <a:gd name="T0" fmla="*/ 104 w 1204"/>
                <a:gd name="T1" fmla="*/ 371 h 614"/>
                <a:gd name="T2" fmla="*/ 64 w 1204"/>
                <a:gd name="T3" fmla="*/ 301 h 614"/>
                <a:gd name="T4" fmla="*/ 232 w 1204"/>
                <a:gd name="T5" fmla="*/ 174 h 614"/>
                <a:gd name="T6" fmla="*/ 307 w 1204"/>
                <a:gd name="T7" fmla="*/ 122 h 614"/>
                <a:gd name="T8" fmla="*/ 371 w 1204"/>
                <a:gd name="T9" fmla="*/ 81 h 614"/>
                <a:gd name="T10" fmla="*/ 463 w 1204"/>
                <a:gd name="T11" fmla="*/ 64 h 614"/>
                <a:gd name="T12" fmla="*/ 515 w 1204"/>
                <a:gd name="T13" fmla="*/ 47 h 614"/>
                <a:gd name="T14" fmla="*/ 567 w 1204"/>
                <a:gd name="T15" fmla="*/ 18 h 614"/>
                <a:gd name="T16" fmla="*/ 660 w 1204"/>
                <a:gd name="T17" fmla="*/ 0 h 614"/>
                <a:gd name="T18" fmla="*/ 718 w 1204"/>
                <a:gd name="T19" fmla="*/ 0 h 614"/>
                <a:gd name="T20" fmla="*/ 724 w 1204"/>
                <a:gd name="T21" fmla="*/ 6 h 614"/>
                <a:gd name="T22" fmla="*/ 730 w 1204"/>
                <a:gd name="T23" fmla="*/ 12 h 614"/>
                <a:gd name="T24" fmla="*/ 706 w 1204"/>
                <a:gd name="T25" fmla="*/ 47 h 614"/>
                <a:gd name="T26" fmla="*/ 695 w 1204"/>
                <a:gd name="T27" fmla="*/ 70 h 614"/>
                <a:gd name="T28" fmla="*/ 724 w 1204"/>
                <a:gd name="T29" fmla="*/ 87 h 614"/>
                <a:gd name="T30" fmla="*/ 741 w 1204"/>
                <a:gd name="T31" fmla="*/ 110 h 614"/>
                <a:gd name="T32" fmla="*/ 770 w 1204"/>
                <a:gd name="T33" fmla="*/ 168 h 614"/>
                <a:gd name="T34" fmla="*/ 845 w 1204"/>
                <a:gd name="T35" fmla="*/ 232 h 614"/>
                <a:gd name="T36" fmla="*/ 897 w 1204"/>
                <a:gd name="T37" fmla="*/ 284 h 614"/>
                <a:gd name="T38" fmla="*/ 1100 w 1204"/>
                <a:gd name="T39" fmla="*/ 492 h 614"/>
                <a:gd name="T40" fmla="*/ 1164 w 1204"/>
                <a:gd name="T41" fmla="*/ 550 h 614"/>
                <a:gd name="T42" fmla="*/ 1204 w 1204"/>
                <a:gd name="T43" fmla="*/ 614 h 614"/>
                <a:gd name="T44" fmla="*/ 1193 w 1204"/>
                <a:gd name="T45" fmla="*/ 614 h 614"/>
                <a:gd name="T46" fmla="*/ 1164 w 1204"/>
                <a:gd name="T47" fmla="*/ 591 h 614"/>
                <a:gd name="T48" fmla="*/ 1135 w 1204"/>
                <a:gd name="T49" fmla="*/ 573 h 614"/>
                <a:gd name="T50" fmla="*/ 1112 w 1204"/>
                <a:gd name="T51" fmla="*/ 579 h 614"/>
                <a:gd name="T52" fmla="*/ 1042 w 1204"/>
                <a:gd name="T53" fmla="*/ 573 h 614"/>
                <a:gd name="T54" fmla="*/ 1025 w 1204"/>
                <a:gd name="T55" fmla="*/ 568 h 614"/>
                <a:gd name="T56" fmla="*/ 1002 w 1204"/>
                <a:gd name="T57" fmla="*/ 544 h 614"/>
                <a:gd name="T58" fmla="*/ 990 w 1204"/>
                <a:gd name="T59" fmla="*/ 539 h 614"/>
                <a:gd name="T60" fmla="*/ 961 w 1204"/>
                <a:gd name="T61" fmla="*/ 556 h 614"/>
                <a:gd name="T62" fmla="*/ 926 w 1204"/>
                <a:gd name="T63" fmla="*/ 556 h 614"/>
                <a:gd name="T64" fmla="*/ 903 w 1204"/>
                <a:gd name="T65" fmla="*/ 544 h 614"/>
                <a:gd name="T66" fmla="*/ 874 w 1204"/>
                <a:gd name="T67" fmla="*/ 521 h 614"/>
                <a:gd name="T68" fmla="*/ 730 w 1204"/>
                <a:gd name="T69" fmla="*/ 481 h 614"/>
                <a:gd name="T70" fmla="*/ 591 w 1204"/>
                <a:gd name="T71" fmla="*/ 469 h 614"/>
                <a:gd name="T72" fmla="*/ 550 w 1204"/>
                <a:gd name="T73" fmla="*/ 475 h 614"/>
                <a:gd name="T74" fmla="*/ 533 w 1204"/>
                <a:gd name="T75" fmla="*/ 469 h 614"/>
                <a:gd name="T76" fmla="*/ 521 w 1204"/>
                <a:gd name="T77" fmla="*/ 446 h 614"/>
                <a:gd name="T78" fmla="*/ 498 w 1204"/>
                <a:gd name="T79" fmla="*/ 446 h 614"/>
                <a:gd name="T80" fmla="*/ 481 w 1204"/>
                <a:gd name="T81" fmla="*/ 452 h 614"/>
                <a:gd name="T82" fmla="*/ 423 w 1204"/>
                <a:gd name="T83" fmla="*/ 463 h 614"/>
                <a:gd name="T84" fmla="*/ 400 w 1204"/>
                <a:gd name="T85" fmla="*/ 452 h 614"/>
                <a:gd name="T86" fmla="*/ 353 w 1204"/>
                <a:gd name="T87" fmla="*/ 411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04" h="614">
                  <a:moveTo>
                    <a:pt x="313" y="405"/>
                  </a:moveTo>
                  <a:lnTo>
                    <a:pt x="104" y="371"/>
                  </a:lnTo>
                  <a:lnTo>
                    <a:pt x="0" y="353"/>
                  </a:lnTo>
                  <a:lnTo>
                    <a:pt x="64" y="301"/>
                  </a:lnTo>
                  <a:lnTo>
                    <a:pt x="145" y="238"/>
                  </a:lnTo>
                  <a:lnTo>
                    <a:pt x="232" y="174"/>
                  </a:lnTo>
                  <a:lnTo>
                    <a:pt x="295" y="139"/>
                  </a:lnTo>
                  <a:lnTo>
                    <a:pt x="307" y="122"/>
                  </a:lnTo>
                  <a:lnTo>
                    <a:pt x="324" y="110"/>
                  </a:lnTo>
                  <a:lnTo>
                    <a:pt x="371" y="81"/>
                  </a:lnTo>
                  <a:lnTo>
                    <a:pt x="429" y="64"/>
                  </a:lnTo>
                  <a:lnTo>
                    <a:pt x="463" y="64"/>
                  </a:lnTo>
                  <a:lnTo>
                    <a:pt x="492" y="64"/>
                  </a:lnTo>
                  <a:lnTo>
                    <a:pt x="515" y="47"/>
                  </a:lnTo>
                  <a:lnTo>
                    <a:pt x="539" y="29"/>
                  </a:lnTo>
                  <a:lnTo>
                    <a:pt x="567" y="18"/>
                  </a:lnTo>
                  <a:lnTo>
                    <a:pt x="585" y="18"/>
                  </a:lnTo>
                  <a:lnTo>
                    <a:pt x="660" y="0"/>
                  </a:lnTo>
                  <a:lnTo>
                    <a:pt x="706" y="0"/>
                  </a:lnTo>
                  <a:lnTo>
                    <a:pt x="718" y="0"/>
                  </a:lnTo>
                  <a:lnTo>
                    <a:pt x="724" y="0"/>
                  </a:lnTo>
                  <a:lnTo>
                    <a:pt x="724" y="6"/>
                  </a:lnTo>
                  <a:lnTo>
                    <a:pt x="730" y="6"/>
                  </a:lnTo>
                  <a:lnTo>
                    <a:pt x="730" y="12"/>
                  </a:lnTo>
                  <a:lnTo>
                    <a:pt x="724" y="24"/>
                  </a:lnTo>
                  <a:lnTo>
                    <a:pt x="706" y="47"/>
                  </a:lnTo>
                  <a:lnTo>
                    <a:pt x="695" y="64"/>
                  </a:lnTo>
                  <a:lnTo>
                    <a:pt x="695" y="70"/>
                  </a:lnTo>
                  <a:lnTo>
                    <a:pt x="695" y="76"/>
                  </a:lnTo>
                  <a:lnTo>
                    <a:pt x="724" y="87"/>
                  </a:lnTo>
                  <a:lnTo>
                    <a:pt x="735" y="99"/>
                  </a:lnTo>
                  <a:lnTo>
                    <a:pt x="741" y="110"/>
                  </a:lnTo>
                  <a:lnTo>
                    <a:pt x="758" y="151"/>
                  </a:lnTo>
                  <a:lnTo>
                    <a:pt x="770" y="168"/>
                  </a:lnTo>
                  <a:lnTo>
                    <a:pt x="782" y="186"/>
                  </a:lnTo>
                  <a:lnTo>
                    <a:pt x="845" y="232"/>
                  </a:lnTo>
                  <a:lnTo>
                    <a:pt x="874" y="261"/>
                  </a:lnTo>
                  <a:lnTo>
                    <a:pt x="897" y="284"/>
                  </a:lnTo>
                  <a:lnTo>
                    <a:pt x="1042" y="434"/>
                  </a:lnTo>
                  <a:lnTo>
                    <a:pt x="1100" y="492"/>
                  </a:lnTo>
                  <a:lnTo>
                    <a:pt x="1135" y="527"/>
                  </a:lnTo>
                  <a:lnTo>
                    <a:pt x="1164" y="550"/>
                  </a:lnTo>
                  <a:lnTo>
                    <a:pt x="1187" y="585"/>
                  </a:lnTo>
                  <a:lnTo>
                    <a:pt x="1204" y="614"/>
                  </a:lnTo>
                  <a:lnTo>
                    <a:pt x="1198" y="614"/>
                  </a:lnTo>
                  <a:lnTo>
                    <a:pt x="1193" y="614"/>
                  </a:lnTo>
                  <a:lnTo>
                    <a:pt x="1175" y="602"/>
                  </a:lnTo>
                  <a:lnTo>
                    <a:pt x="1164" y="591"/>
                  </a:lnTo>
                  <a:lnTo>
                    <a:pt x="1152" y="579"/>
                  </a:lnTo>
                  <a:lnTo>
                    <a:pt x="1135" y="573"/>
                  </a:lnTo>
                  <a:lnTo>
                    <a:pt x="1123" y="573"/>
                  </a:lnTo>
                  <a:lnTo>
                    <a:pt x="1112" y="579"/>
                  </a:lnTo>
                  <a:lnTo>
                    <a:pt x="1065" y="579"/>
                  </a:lnTo>
                  <a:lnTo>
                    <a:pt x="1042" y="573"/>
                  </a:lnTo>
                  <a:lnTo>
                    <a:pt x="1036" y="573"/>
                  </a:lnTo>
                  <a:lnTo>
                    <a:pt x="1025" y="568"/>
                  </a:lnTo>
                  <a:lnTo>
                    <a:pt x="1013" y="550"/>
                  </a:lnTo>
                  <a:lnTo>
                    <a:pt x="1002" y="544"/>
                  </a:lnTo>
                  <a:lnTo>
                    <a:pt x="996" y="539"/>
                  </a:lnTo>
                  <a:lnTo>
                    <a:pt x="990" y="539"/>
                  </a:lnTo>
                  <a:lnTo>
                    <a:pt x="978" y="550"/>
                  </a:lnTo>
                  <a:lnTo>
                    <a:pt x="961" y="556"/>
                  </a:lnTo>
                  <a:lnTo>
                    <a:pt x="938" y="562"/>
                  </a:lnTo>
                  <a:lnTo>
                    <a:pt x="926" y="556"/>
                  </a:lnTo>
                  <a:lnTo>
                    <a:pt x="915" y="550"/>
                  </a:lnTo>
                  <a:lnTo>
                    <a:pt x="903" y="544"/>
                  </a:lnTo>
                  <a:lnTo>
                    <a:pt x="897" y="533"/>
                  </a:lnTo>
                  <a:lnTo>
                    <a:pt x="874" y="521"/>
                  </a:lnTo>
                  <a:lnTo>
                    <a:pt x="845" y="510"/>
                  </a:lnTo>
                  <a:lnTo>
                    <a:pt x="730" y="481"/>
                  </a:lnTo>
                  <a:lnTo>
                    <a:pt x="614" y="475"/>
                  </a:lnTo>
                  <a:lnTo>
                    <a:pt x="591" y="469"/>
                  </a:lnTo>
                  <a:lnTo>
                    <a:pt x="573" y="475"/>
                  </a:lnTo>
                  <a:lnTo>
                    <a:pt x="550" y="475"/>
                  </a:lnTo>
                  <a:lnTo>
                    <a:pt x="544" y="475"/>
                  </a:lnTo>
                  <a:lnTo>
                    <a:pt x="533" y="469"/>
                  </a:lnTo>
                  <a:lnTo>
                    <a:pt x="527" y="452"/>
                  </a:lnTo>
                  <a:lnTo>
                    <a:pt x="521" y="446"/>
                  </a:lnTo>
                  <a:lnTo>
                    <a:pt x="515" y="446"/>
                  </a:lnTo>
                  <a:lnTo>
                    <a:pt x="498" y="446"/>
                  </a:lnTo>
                  <a:lnTo>
                    <a:pt x="492" y="446"/>
                  </a:lnTo>
                  <a:lnTo>
                    <a:pt x="481" y="452"/>
                  </a:lnTo>
                  <a:lnTo>
                    <a:pt x="446" y="463"/>
                  </a:lnTo>
                  <a:lnTo>
                    <a:pt x="423" y="463"/>
                  </a:lnTo>
                  <a:lnTo>
                    <a:pt x="411" y="458"/>
                  </a:lnTo>
                  <a:lnTo>
                    <a:pt x="400" y="452"/>
                  </a:lnTo>
                  <a:lnTo>
                    <a:pt x="376" y="429"/>
                  </a:lnTo>
                  <a:lnTo>
                    <a:pt x="353" y="411"/>
                  </a:lnTo>
                  <a:lnTo>
                    <a:pt x="313" y="405"/>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3" name="Freeform 75"/>
            <p:cNvSpPr>
              <a:spLocks/>
            </p:cNvSpPr>
            <p:nvPr/>
          </p:nvSpPr>
          <p:spPr bwMode="auto">
            <a:xfrm>
              <a:off x="1828" y="2333"/>
              <a:ext cx="29" cy="29"/>
            </a:xfrm>
            <a:custGeom>
              <a:avLst/>
              <a:gdLst>
                <a:gd name="T0" fmla="*/ 0 w 29"/>
                <a:gd name="T1" fmla="*/ 0 h 29"/>
                <a:gd name="T2" fmla="*/ 29 w 29"/>
                <a:gd name="T3" fmla="*/ 0 h 29"/>
                <a:gd name="T4" fmla="*/ 23 w 29"/>
                <a:gd name="T5" fmla="*/ 29 h 29"/>
                <a:gd name="T6" fmla="*/ 0 w 29"/>
                <a:gd name="T7" fmla="*/ 29 h 29"/>
                <a:gd name="T8" fmla="*/ 0 w 29"/>
                <a:gd name="T9" fmla="*/ 0 h 29"/>
              </a:gdLst>
              <a:ahLst/>
              <a:cxnLst>
                <a:cxn ang="0">
                  <a:pos x="T0" y="T1"/>
                </a:cxn>
                <a:cxn ang="0">
                  <a:pos x="T2" y="T3"/>
                </a:cxn>
                <a:cxn ang="0">
                  <a:pos x="T4" y="T5"/>
                </a:cxn>
                <a:cxn ang="0">
                  <a:pos x="T6" y="T7"/>
                </a:cxn>
                <a:cxn ang="0">
                  <a:pos x="T8" y="T9"/>
                </a:cxn>
              </a:cxnLst>
              <a:rect l="0" t="0" r="r" b="b"/>
              <a:pathLst>
                <a:path w="29" h="29">
                  <a:moveTo>
                    <a:pt x="0" y="0"/>
                  </a:moveTo>
                  <a:lnTo>
                    <a:pt x="29" y="0"/>
                  </a:lnTo>
                  <a:lnTo>
                    <a:pt x="23" y="29"/>
                  </a:lnTo>
                  <a:lnTo>
                    <a:pt x="0" y="29"/>
                  </a:lnTo>
                  <a:lnTo>
                    <a:pt x="0" y="0"/>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4" name="Freeform 76"/>
            <p:cNvSpPr>
              <a:spLocks/>
            </p:cNvSpPr>
            <p:nvPr/>
          </p:nvSpPr>
          <p:spPr bwMode="auto">
            <a:xfrm>
              <a:off x="1903" y="2333"/>
              <a:ext cx="35" cy="35"/>
            </a:xfrm>
            <a:custGeom>
              <a:avLst/>
              <a:gdLst>
                <a:gd name="T0" fmla="*/ 0 w 35"/>
                <a:gd name="T1" fmla="*/ 29 h 35"/>
                <a:gd name="T2" fmla="*/ 12 w 35"/>
                <a:gd name="T3" fmla="*/ 0 h 35"/>
                <a:gd name="T4" fmla="*/ 35 w 35"/>
                <a:gd name="T5" fmla="*/ 18 h 35"/>
                <a:gd name="T6" fmla="*/ 17 w 35"/>
                <a:gd name="T7" fmla="*/ 35 h 35"/>
                <a:gd name="T8" fmla="*/ 0 w 35"/>
                <a:gd name="T9" fmla="*/ 29 h 35"/>
              </a:gdLst>
              <a:ahLst/>
              <a:cxnLst>
                <a:cxn ang="0">
                  <a:pos x="T0" y="T1"/>
                </a:cxn>
                <a:cxn ang="0">
                  <a:pos x="T2" y="T3"/>
                </a:cxn>
                <a:cxn ang="0">
                  <a:pos x="T4" y="T5"/>
                </a:cxn>
                <a:cxn ang="0">
                  <a:pos x="T6" y="T7"/>
                </a:cxn>
                <a:cxn ang="0">
                  <a:pos x="T8" y="T9"/>
                </a:cxn>
              </a:cxnLst>
              <a:rect l="0" t="0" r="r" b="b"/>
              <a:pathLst>
                <a:path w="35" h="35">
                  <a:moveTo>
                    <a:pt x="0" y="29"/>
                  </a:moveTo>
                  <a:lnTo>
                    <a:pt x="12" y="0"/>
                  </a:lnTo>
                  <a:lnTo>
                    <a:pt x="35" y="18"/>
                  </a:lnTo>
                  <a:lnTo>
                    <a:pt x="17" y="35"/>
                  </a:lnTo>
                  <a:lnTo>
                    <a:pt x="0" y="29"/>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5" name="Freeform 77"/>
            <p:cNvSpPr>
              <a:spLocks/>
            </p:cNvSpPr>
            <p:nvPr/>
          </p:nvSpPr>
          <p:spPr bwMode="auto">
            <a:xfrm>
              <a:off x="1938" y="2362"/>
              <a:ext cx="46" cy="35"/>
            </a:xfrm>
            <a:custGeom>
              <a:avLst/>
              <a:gdLst>
                <a:gd name="T0" fmla="*/ 0 w 46"/>
                <a:gd name="T1" fmla="*/ 24 h 35"/>
                <a:gd name="T2" fmla="*/ 29 w 46"/>
                <a:gd name="T3" fmla="*/ 0 h 35"/>
                <a:gd name="T4" fmla="*/ 46 w 46"/>
                <a:gd name="T5" fmla="*/ 18 h 35"/>
                <a:gd name="T6" fmla="*/ 17 w 46"/>
                <a:gd name="T7" fmla="*/ 35 h 35"/>
                <a:gd name="T8" fmla="*/ 0 w 46"/>
                <a:gd name="T9" fmla="*/ 24 h 35"/>
              </a:gdLst>
              <a:ahLst/>
              <a:cxnLst>
                <a:cxn ang="0">
                  <a:pos x="T0" y="T1"/>
                </a:cxn>
                <a:cxn ang="0">
                  <a:pos x="T2" y="T3"/>
                </a:cxn>
                <a:cxn ang="0">
                  <a:pos x="T4" y="T5"/>
                </a:cxn>
                <a:cxn ang="0">
                  <a:pos x="T6" y="T7"/>
                </a:cxn>
                <a:cxn ang="0">
                  <a:pos x="T8" y="T9"/>
                </a:cxn>
              </a:cxnLst>
              <a:rect l="0" t="0" r="r" b="b"/>
              <a:pathLst>
                <a:path w="46" h="35">
                  <a:moveTo>
                    <a:pt x="0" y="24"/>
                  </a:moveTo>
                  <a:lnTo>
                    <a:pt x="29" y="0"/>
                  </a:lnTo>
                  <a:lnTo>
                    <a:pt x="46" y="18"/>
                  </a:lnTo>
                  <a:lnTo>
                    <a:pt x="17" y="35"/>
                  </a:lnTo>
                  <a:lnTo>
                    <a:pt x="0" y="24"/>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6" name="Freeform 78"/>
            <p:cNvSpPr>
              <a:spLocks/>
            </p:cNvSpPr>
            <p:nvPr/>
          </p:nvSpPr>
          <p:spPr bwMode="auto">
            <a:xfrm>
              <a:off x="2355" y="2420"/>
              <a:ext cx="34" cy="41"/>
            </a:xfrm>
            <a:custGeom>
              <a:avLst/>
              <a:gdLst>
                <a:gd name="T0" fmla="*/ 11 w 34"/>
                <a:gd name="T1" fmla="*/ 0 h 41"/>
                <a:gd name="T2" fmla="*/ 34 w 34"/>
                <a:gd name="T3" fmla="*/ 0 h 41"/>
                <a:gd name="T4" fmla="*/ 17 w 34"/>
                <a:gd name="T5" fmla="*/ 41 h 41"/>
                <a:gd name="T6" fmla="*/ 0 w 34"/>
                <a:gd name="T7" fmla="*/ 35 h 41"/>
                <a:gd name="T8" fmla="*/ 11 w 34"/>
                <a:gd name="T9" fmla="*/ 0 h 41"/>
              </a:gdLst>
              <a:ahLst/>
              <a:cxnLst>
                <a:cxn ang="0">
                  <a:pos x="T0" y="T1"/>
                </a:cxn>
                <a:cxn ang="0">
                  <a:pos x="T2" y="T3"/>
                </a:cxn>
                <a:cxn ang="0">
                  <a:pos x="T4" y="T5"/>
                </a:cxn>
                <a:cxn ang="0">
                  <a:pos x="T6" y="T7"/>
                </a:cxn>
                <a:cxn ang="0">
                  <a:pos x="T8" y="T9"/>
                </a:cxn>
              </a:cxnLst>
              <a:rect l="0" t="0" r="r" b="b"/>
              <a:pathLst>
                <a:path w="34" h="41">
                  <a:moveTo>
                    <a:pt x="11" y="0"/>
                  </a:moveTo>
                  <a:lnTo>
                    <a:pt x="34" y="0"/>
                  </a:lnTo>
                  <a:lnTo>
                    <a:pt x="17" y="41"/>
                  </a:lnTo>
                  <a:lnTo>
                    <a:pt x="0" y="35"/>
                  </a:lnTo>
                  <a:lnTo>
                    <a:pt x="11" y="0"/>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7" name="Freeform 79"/>
            <p:cNvSpPr>
              <a:spLocks/>
            </p:cNvSpPr>
            <p:nvPr/>
          </p:nvSpPr>
          <p:spPr bwMode="auto">
            <a:xfrm>
              <a:off x="2453" y="2426"/>
              <a:ext cx="35" cy="41"/>
            </a:xfrm>
            <a:custGeom>
              <a:avLst/>
              <a:gdLst>
                <a:gd name="T0" fmla="*/ 0 w 35"/>
                <a:gd name="T1" fmla="*/ 41 h 41"/>
                <a:gd name="T2" fmla="*/ 12 w 35"/>
                <a:gd name="T3" fmla="*/ 0 h 41"/>
                <a:gd name="T4" fmla="*/ 35 w 35"/>
                <a:gd name="T5" fmla="*/ 12 h 41"/>
                <a:gd name="T6" fmla="*/ 0 w 35"/>
                <a:gd name="T7" fmla="*/ 41 h 41"/>
              </a:gdLst>
              <a:ahLst/>
              <a:cxnLst>
                <a:cxn ang="0">
                  <a:pos x="T0" y="T1"/>
                </a:cxn>
                <a:cxn ang="0">
                  <a:pos x="T2" y="T3"/>
                </a:cxn>
                <a:cxn ang="0">
                  <a:pos x="T4" y="T5"/>
                </a:cxn>
                <a:cxn ang="0">
                  <a:pos x="T6" y="T7"/>
                </a:cxn>
              </a:cxnLst>
              <a:rect l="0" t="0" r="r" b="b"/>
              <a:pathLst>
                <a:path w="35" h="41">
                  <a:moveTo>
                    <a:pt x="0" y="41"/>
                  </a:moveTo>
                  <a:lnTo>
                    <a:pt x="12" y="0"/>
                  </a:lnTo>
                  <a:lnTo>
                    <a:pt x="35" y="12"/>
                  </a:lnTo>
                  <a:lnTo>
                    <a:pt x="0" y="41"/>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8" name="Freeform 80"/>
            <p:cNvSpPr>
              <a:spLocks/>
            </p:cNvSpPr>
            <p:nvPr/>
          </p:nvSpPr>
          <p:spPr bwMode="auto">
            <a:xfrm>
              <a:off x="2401" y="2461"/>
              <a:ext cx="29" cy="29"/>
            </a:xfrm>
            <a:custGeom>
              <a:avLst/>
              <a:gdLst>
                <a:gd name="T0" fmla="*/ 0 w 29"/>
                <a:gd name="T1" fmla="*/ 23 h 29"/>
                <a:gd name="T2" fmla="*/ 12 w 29"/>
                <a:gd name="T3" fmla="*/ 0 h 29"/>
                <a:gd name="T4" fmla="*/ 29 w 29"/>
                <a:gd name="T5" fmla="*/ 11 h 29"/>
                <a:gd name="T6" fmla="*/ 12 w 29"/>
                <a:gd name="T7" fmla="*/ 29 h 29"/>
                <a:gd name="T8" fmla="*/ 0 w 29"/>
                <a:gd name="T9" fmla="*/ 23 h 29"/>
              </a:gdLst>
              <a:ahLst/>
              <a:cxnLst>
                <a:cxn ang="0">
                  <a:pos x="T0" y="T1"/>
                </a:cxn>
                <a:cxn ang="0">
                  <a:pos x="T2" y="T3"/>
                </a:cxn>
                <a:cxn ang="0">
                  <a:pos x="T4" y="T5"/>
                </a:cxn>
                <a:cxn ang="0">
                  <a:pos x="T6" y="T7"/>
                </a:cxn>
                <a:cxn ang="0">
                  <a:pos x="T8" y="T9"/>
                </a:cxn>
              </a:cxnLst>
              <a:rect l="0" t="0" r="r" b="b"/>
              <a:pathLst>
                <a:path w="29" h="29">
                  <a:moveTo>
                    <a:pt x="0" y="23"/>
                  </a:moveTo>
                  <a:lnTo>
                    <a:pt x="12" y="0"/>
                  </a:lnTo>
                  <a:lnTo>
                    <a:pt x="29" y="11"/>
                  </a:lnTo>
                  <a:lnTo>
                    <a:pt x="12" y="29"/>
                  </a:lnTo>
                  <a:lnTo>
                    <a:pt x="0" y="23"/>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9" name="Freeform 81"/>
            <p:cNvSpPr>
              <a:spLocks/>
            </p:cNvSpPr>
            <p:nvPr/>
          </p:nvSpPr>
          <p:spPr bwMode="auto">
            <a:xfrm>
              <a:off x="2262" y="2131"/>
              <a:ext cx="35" cy="35"/>
            </a:xfrm>
            <a:custGeom>
              <a:avLst/>
              <a:gdLst>
                <a:gd name="T0" fmla="*/ 17 w 35"/>
                <a:gd name="T1" fmla="*/ 0 h 35"/>
                <a:gd name="T2" fmla="*/ 35 w 35"/>
                <a:gd name="T3" fmla="*/ 6 h 35"/>
                <a:gd name="T4" fmla="*/ 17 w 35"/>
                <a:gd name="T5" fmla="*/ 35 h 35"/>
                <a:gd name="T6" fmla="*/ 0 w 35"/>
                <a:gd name="T7" fmla="*/ 35 h 35"/>
                <a:gd name="T8" fmla="*/ 17 w 35"/>
                <a:gd name="T9" fmla="*/ 0 h 35"/>
              </a:gdLst>
              <a:ahLst/>
              <a:cxnLst>
                <a:cxn ang="0">
                  <a:pos x="T0" y="T1"/>
                </a:cxn>
                <a:cxn ang="0">
                  <a:pos x="T2" y="T3"/>
                </a:cxn>
                <a:cxn ang="0">
                  <a:pos x="T4" y="T5"/>
                </a:cxn>
                <a:cxn ang="0">
                  <a:pos x="T6" y="T7"/>
                </a:cxn>
                <a:cxn ang="0">
                  <a:pos x="T8" y="T9"/>
                </a:cxn>
              </a:cxnLst>
              <a:rect l="0" t="0" r="r" b="b"/>
              <a:pathLst>
                <a:path w="35" h="35">
                  <a:moveTo>
                    <a:pt x="17" y="0"/>
                  </a:moveTo>
                  <a:lnTo>
                    <a:pt x="35" y="6"/>
                  </a:lnTo>
                  <a:lnTo>
                    <a:pt x="17" y="35"/>
                  </a:lnTo>
                  <a:lnTo>
                    <a:pt x="0" y="35"/>
                  </a:lnTo>
                  <a:lnTo>
                    <a:pt x="17" y="0"/>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0" name="Freeform 82"/>
            <p:cNvSpPr>
              <a:spLocks/>
            </p:cNvSpPr>
            <p:nvPr/>
          </p:nvSpPr>
          <p:spPr bwMode="auto">
            <a:xfrm>
              <a:off x="2337" y="2085"/>
              <a:ext cx="35" cy="40"/>
            </a:xfrm>
            <a:custGeom>
              <a:avLst/>
              <a:gdLst>
                <a:gd name="T0" fmla="*/ 0 w 35"/>
                <a:gd name="T1" fmla="*/ 34 h 40"/>
                <a:gd name="T2" fmla="*/ 12 w 35"/>
                <a:gd name="T3" fmla="*/ 0 h 40"/>
                <a:gd name="T4" fmla="*/ 35 w 35"/>
                <a:gd name="T5" fmla="*/ 5 h 40"/>
                <a:gd name="T6" fmla="*/ 18 w 35"/>
                <a:gd name="T7" fmla="*/ 40 h 40"/>
                <a:gd name="T8" fmla="*/ 0 w 35"/>
                <a:gd name="T9" fmla="*/ 34 h 40"/>
              </a:gdLst>
              <a:ahLst/>
              <a:cxnLst>
                <a:cxn ang="0">
                  <a:pos x="T0" y="T1"/>
                </a:cxn>
                <a:cxn ang="0">
                  <a:pos x="T2" y="T3"/>
                </a:cxn>
                <a:cxn ang="0">
                  <a:pos x="T4" y="T5"/>
                </a:cxn>
                <a:cxn ang="0">
                  <a:pos x="T6" y="T7"/>
                </a:cxn>
                <a:cxn ang="0">
                  <a:pos x="T8" y="T9"/>
                </a:cxn>
              </a:cxnLst>
              <a:rect l="0" t="0" r="r" b="b"/>
              <a:pathLst>
                <a:path w="35" h="40">
                  <a:moveTo>
                    <a:pt x="0" y="34"/>
                  </a:moveTo>
                  <a:lnTo>
                    <a:pt x="12" y="0"/>
                  </a:lnTo>
                  <a:lnTo>
                    <a:pt x="35" y="5"/>
                  </a:lnTo>
                  <a:lnTo>
                    <a:pt x="18" y="40"/>
                  </a:lnTo>
                  <a:lnTo>
                    <a:pt x="0" y="34"/>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1" name="Freeform 83"/>
            <p:cNvSpPr>
              <a:spLocks/>
            </p:cNvSpPr>
            <p:nvPr/>
          </p:nvSpPr>
          <p:spPr bwMode="auto">
            <a:xfrm>
              <a:off x="2360" y="2148"/>
              <a:ext cx="47" cy="41"/>
            </a:xfrm>
            <a:custGeom>
              <a:avLst/>
              <a:gdLst>
                <a:gd name="T0" fmla="*/ 0 w 47"/>
                <a:gd name="T1" fmla="*/ 35 h 41"/>
                <a:gd name="T2" fmla="*/ 29 w 47"/>
                <a:gd name="T3" fmla="*/ 0 h 41"/>
                <a:gd name="T4" fmla="*/ 47 w 47"/>
                <a:gd name="T5" fmla="*/ 12 h 41"/>
                <a:gd name="T6" fmla="*/ 6 w 47"/>
                <a:gd name="T7" fmla="*/ 41 h 41"/>
                <a:gd name="T8" fmla="*/ 0 w 47"/>
                <a:gd name="T9" fmla="*/ 35 h 41"/>
              </a:gdLst>
              <a:ahLst/>
              <a:cxnLst>
                <a:cxn ang="0">
                  <a:pos x="T0" y="T1"/>
                </a:cxn>
                <a:cxn ang="0">
                  <a:pos x="T2" y="T3"/>
                </a:cxn>
                <a:cxn ang="0">
                  <a:pos x="T4" y="T5"/>
                </a:cxn>
                <a:cxn ang="0">
                  <a:pos x="T6" y="T7"/>
                </a:cxn>
                <a:cxn ang="0">
                  <a:pos x="T8" y="T9"/>
                </a:cxn>
              </a:cxnLst>
              <a:rect l="0" t="0" r="r" b="b"/>
              <a:pathLst>
                <a:path w="47" h="41">
                  <a:moveTo>
                    <a:pt x="0" y="35"/>
                  </a:moveTo>
                  <a:lnTo>
                    <a:pt x="29" y="0"/>
                  </a:lnTo>
                  <a:lnTo>
                    <a:pt x="47" y="12"/>
                  </a:lnTo>
                  <a:lnTo>
                    <a:pt x="6" y="41"/>
                  </a:lnTo>
                  <a:lnTo>
                    <a:pt x="0" y="35"/>
                  </a:lnTo>
                  <a:close/>
                </a:path>
              </a:pathLst>
            </a:custGeom>
            <a:solidFill>
              <a:srgbClr val="B3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4" name="Freeform 86"/>
            <p:cNvSpPr>
              <a:spLocks/>
            </p:cNvSpPr>
            <p:nvPr/>
          </p:nvSpPr>
          <p:spPr bwMode="auto">
            <a:xfrm>
              <a:off x="2064" y="2208"/>
              <a:ext cx="168" cy="69"/>
            </a:xfrm>
            <a:custGeom>
              <a:avLst/>
              <a:gdLst>
                <a:gd name="T0" fmla="*/ 0 w 168"/>
                <a:gd name="T1" fmla="*/ 52 h 69"/>
                <a:gd name="T2" fmla="*/ 75 w 168"/>
                <a:gd name="T3" fmla="*/ 11 h 69"/>
                <a:gd name="T4" fmla="*/ 115 w 168"/>
                <a:gd name="T5" fmla="*/ 0 h 69"/>
                <a:gd name="T6" fmla="*/ 139 w 168"/>
                <a:gd name="T7" fmla="*/ 0 h 69"/>
                <a:gd name="T8" fmla="*/ 156 w 168"/>
                <a:gd name="T9" fmla="*/ 0 h 69"/>
                <a:gd name="T10" fmla="*/ 168 w 168"/>
                <a:gd name="T11" fmla="*/ 11 h 69"/>
                <a:gd name="T12" fmla="*/ 127 w 168"/>
                <a:gd name="T13" fmla="*/ 11 h 69"/>
                <a:gd name="T14" fmla="*/ 81 w 168"/>
                <a:gd name="T15" fmla="*/ 29 h 69"/>
                <a:gd name="T16" fmla="*/ 46 w 168"/>
                <a:gd name="T17" fmla="*/ 46 h 69"/>
                <a:gd name="T18" fmla="*/ 17 w 168"/>
                <a:gd name="T19" fmla="*/ 69 h 69"/>
                <a:gd name="T20" fmla="*/ 0 w 168"/>
                <a:gd name="T21" fmla="*/ 5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8" h="69">
                  <a:moveTo>
                    <a:pt x="0" y="52"/>
                  </a:moveTo>
                  <a:lnTo>
                    <a:pt x="75" y="11"/>
                  </a:lnTo>
                  <a:lnTo>
                    <a:pt x="115" y="0"/>
                  </a:lnTo>
                  <a:lnTo>
                    <a:pt x="139" y="0"/>
                  </a:lnTo>
                  <a:lnTo>
                    <a:pt x="156" y="0"/>
                  </a:lnTo>
                  <a:lnTo>
                    <a:pt x="168" y="11"/>
                  </a:lnTo>
                  <a:lnTo>
                    <a:pt x="127" y="11"/>
                  </a:lnTo>
                  <a:lnTo>
                    <a:pt x="81" y="29"/>
                  </a:lnTo>
                  <a:lnTo>
                    <a:pt x="46" y="46"/>
                  </a:lnTo>
                  <a:lnTo>
                    <a:pt x="17" y="69"/>
                  </a:lnTo>
                  <a:lnTo>
                    <a:pt x="0" y="52"/>
                  </a:lnTo>
                  <a:close/>
                </a:path>
              </a:pathLst>
            </a:custGeom>
            <a:solidFill>
              <a:srgbClr val="5C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6" name="Freeform 88"/>
            <p:cNvSpPr>
              <a:spLocks/>
            </p:cNvSpPr>
            <p:nvPr/>
          </p:nvSpPr>
          <p:spPr bwMode="auto">
            <a:xfrm>
              <a:off x="2285" y="2299"/>
              <a:ext cx="41" cy="69"/>
            </a:xfrm>
            <a:custGeom>
              <a:avLst/>
              <a:gdLst>
                <a:gd name="T0" fmla="*/ 12 w 41"/>
                <a:gd name="T1" fmla="*/ 0 h 69"/>
                <a:gd name="T2" fmla="*/ 41 w 41"/>
                <a:gd name="T3" fmla="*/ 11 h 69"/>
                <a:gd name="T4" fmla="*/ 18 w 41"/>
                <a:gd name="T5" fmla="*/ 69 h 69"/>
                <a:gd name="T6" fmla="*/ 0 w 41"/>
                <a:gd name="T7" fmla="*/ 63 h 69"/>
                <a:gd name="T8" fmla="*/ 12 w 41"/>
                <a:gd name="T9" fmla="*/ 0 h 69"/>
              </a:gdLst>
              <a:ahLst/>
              <a:cxnLst>
                <a:cxn ang="0">
                  <a:pos x="T0" y="T1"/>
                </a:cxn>
                <a:cxn ang="0">
                  <a:pos x="T2" y="T3"/>
                </a:cxn>
                <a:cxn ang="0">
                  <a:pos x="T4" y="T5"/>
                </a:cxn>
                <a:cxn ang="0">
                  <a:pos x="T6" y="T7"/>
                </a:cxn>
                <a:cxn ang="0">
                  <a:pos x="T8" y="T9"/>
                </a:cxn>
              </a:cxnLst>
              <a:rect l="0" t="0" r="r" b="b"/>
              <a:pathLst>
                <a:path w="41" h="69">
                  <a:moveTo>
                    <a:pt x="12" y="0"/>
                  </a:moveTo>
                  <a:lnTo>
                    <a:pt x="41" y="11"/>
                  </a:lnTo>
                  <a:lnTo>
                    <a:pt x="18" y="69"/>
                  </a:lnTo>
                  <a:lnTo>
                    <a:pt x="0" y="63"/>
                  </a:lnTo>
                  <a:lnTo>
                    <a:pt x="12" y="0"/>
                  </a:lnTo>
                  <a:close/>
                </a:path>
              </a:pathLst>
            </a:custGeom>
            <a:solidFill>
              <a:srgbClr val="5C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7" name="Freeform 89"/>
            <p:cNvSpPr>
              <a:spLocks/>
            </p:cNvSpPr>
            <p:nvPr/>
          </p:nvSpPr>
          <p:spPr bwMode="auto">
            <a:xfrm>
              <a:off x="2216" y="2397"/>
              <a:ext cx="40" cy="58"/>
            </a:xfrm>
            <a:custGeom>
              <a:avLst/>
              <a:gdLst>
                <a:gd name="T0" fmla="*/ 0 w 40"/>
                <a:gd name="T1" fmla="*/ 6 h 58"/>
                <a:gd name="T2" fmla="*/ 23 w 40"/>
                <a:gd name="T3" fmla="*/ 0 h 58"/>
                <a:gd name="T4" fmla="*/ 40 w 40"/>
                <a:gd name="T5" fmla="*/ 35 h 58"/>
                <a:gd name="T6" fmla="*/ 17 w 40"/>
                <a:gd name="T7" fmla="*/ 58 h 58"/>
                <a:gd name="T8" fmla="*/ 0 w 40"/>
                <a:gd name="T9" fmla="*/ 6 h 58"/>
              </a:gdLst>
              <a:ahLst/>
              <a:cxnLst>
                <a:cxn ang="0">
                  <a:pos x="T0" y="T1"/>
                </a:cxn>
                <a:cxn ang="0">
                  <a:pos x="T2" y="T3"/>
                </a:cxn>
                <a:cxn ang="0">
                  <a:pos x="T4" y="T5"/>
                </a:cxn>
                <a:cxn ang="0">
                  <a:pos x="T6" y="T7"/>
                </a:cxn>
                <a:cxn ang="0">
                  <a:pos x="T8" y="T9"/>
                </a:cxn>
              </a:cxnLst>
              <a:rect l="0" t="0" r="r" b="b"/>
              <a:pathLst>
                <a:path w="40" h="58">
                  <a:moveTo>
                    <a:pt x="0" y="6"/>
                  </a:moveTo>
                  <a:lnTo>
                    <a:pt x="23" y="0"/>
                  </a:lnTo>
                  <a:lnTo>
                    <a:pt x="40" y="35"/>
                  </a:lnTo>
                  <a:lnTo>
                    <a:pt x="17" y="58"/>
                  </a:lnTo>
                  <a:lnTo>
                    <a:pt x="0" y="6"/>
                  </a:lnTo>
                  <a:close/>
                </a:path>
              </a:pathLst>
            </a:custGeom>
            <a:solidFill>
              <a:srgbClr val="5C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8" name="Freeform 90"/>
            <p:cNvSpPr>
              <a:spLocks/>
            </p:cNvSpPr>
            <p:nvPr/>
          </p:nvSpPr>
          <p:spPr bwMode="auto">
            <a:xfrm>
              <a:off x="2430" y="2247"/>
              <a:ext cx="52" cy="58"/>
            </a:xfrm>
            <a:custGeom>
              <a:avLst/>
              <a:gdLst>
                <a:gd name="T0" fmla="*/ 11 w 52"/>
                <a:gd name="T1" fmla="*/ 0 h 58"/>
                <a:gd name="T2" fmla="*/ 52 w 52"/>
                <a:gd name="T3" fmla="*/ 40 h 58"/>
                <a:gd name="T4" fmla="*/ 52 w 52"/>
                <a:gd name="T5" fmla="*/ 58 h 58"/>
                <a:gd name="T6" fmla="*/ 0 w 52"/>
                <a:gd name="T7" fmla="*/ 29 h 58"/>
                <a:gd name="T8" fmla="*/ 11 w 52"/>
                <a:gd name="T9" fmla="*/ 0 h 58"/>
              </a:gdLst>
              <a:ahLst/>
              <a:cxnLst>
                <a:cxn ang="0">
                  <a:pos x="T0" y="T1"/>
                </a:cxn>
                <a:cxn ang="0">
                  <a:pos x="T2" y="T3"/>
                </a:cxn>
                <a:cxn ang="0">
                  <a:pos x="T4" y="T5"/>
                </a:cxn>
                <a:cxn ang="0">
                  <a:pos x="T6" y="T7"/>
                </a:cxn>
                <a:cxn ang="0">
                  <a:pos x="T8" y="T9"/>
                </a:cxn>
              </a:cxnLst>
              <a:rect l="0" t="0" r="r" b="b"/>
              <a:pathLst>
                <a:path w="52" h="58">
                  <a:moveTo>
                    <a:pt x="11" y="0"/>
                  </a:moveTo>
                  <a:lnTo>
                    <a:pt x="52" y="40"/>
                  </a:lnTo>
                  <a:lnTo>
                    <a:pt x="52" y="58"/>
                  </a:lnTo>
                  <a:lnTo>
                    <a:pt x="0" y="29"/>
                  </a:lnTo>
                  <a:lnTo>
                    <a:pt x="11" y="0"/>
                  </a:lnTo>
                  <a:close/>
                </a:path>
              </a:pathLst>
            </a:custGeom>
            <a:solidFill>
              <a:srgbClr val="5C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9" name="Freeform 91"/>
            <p:cNvSpPr>
              <a:spLocks/>
            </p:cNvSpPr>
            <p:nvPr/>
          </p:nvSpPr>
          <p:spPr bwMode="auto">
            <a:xfrm>
              <a:off x="2598" y="2397"/>
              <a:ext cx="58" cy="41"/>
            </a:xfrm>
            <a:custGeom>
              <a:avLst/>
              <a:gdLst>
                <a:gd name="T0" fmla="*/ 0 w 58"/>
                <a:gd name="T1" fmla="*/ 29 h 41"/>
                <a:gd name="T2" fmla="*/ 52 w 58"/>
                <a:gd name="T3" fmla="*/ 0 h 41"/>
                <a:gd name="T4" fmla="*/ 58 w 58"/>
                <a:gd name="T5" fmla="*/ 35 h 41"/>
                <a:gd name="T6" fmla="*/ 6 w 58"/>
                <a:gd name="T7" fmla="*/ 41 h 41"/>
                <a:gd name="T8" fmla="*/ 0 w 58"/>
                <a:gd name="T9" fmla="*/ 29 h 41"/>
              </a:gdLst>
              <a:ahLst/>
              <a:cxnLst>
                <a:cxn ang="0">
                  <a:pos x="T0" y="T1"/>
                </a:cxn>
                <a:cxn ang="0">
                  <a:pos x="T2" y="T3"/>
                </a:cxn>
                <a:cxn ang="0">
                  <a:pos x="T4" y="T5"/>
                </a:cxn>
                <a:cxn ang="0">
                  <a:pos x="T6" y="T7"/>
                </a:cxn>
                <a:cxn ang="0">
                  <a:pos x="T8" y="T9"/>
                </a:cxn>
              </a:cxnLst>
              <a:rect l="0" t="0" r="r" b="b"/>
              <a:pathLst>
                <a:path w="58" h="41">
                  <a:moveTo>
                    <a:pt x="0" y="29"/>
                  </a:moveTo>
                  <a:lnTo>
                    <a:pt x="52" y="0"/>
                  </a:lnTo>
                  <a:lnTo>
                    <a:pt x="58" y="35"/>
                  </a:lnTo>
                  <a:lnTo>
                    <a:pt x="6" y="41"/>
                  </a:lnTo>
                  <a:lnTo>
                    <a:pt x="0" y="29"/>
                  </a:lnTo>
                  <a:close/>
                </a:path>
              </a:pathLst>
            </a:custGeom>
            <a:solidFill>
              <a:srgbClr val="5C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0" name="Freeform 92"/>
            <p:cNvSpPr>
              <a:spLocks/>
            </p:cNvSpPr>
            <p:nvPr/>
          </p:nvSpPr>
          <p:spPr bwMode="auto">
            <a:xfrm>
              <a:off x="2708" y="2536"/>
              <a:ext cx="81" cy="41"/>
            </a:xfrm>
            <a:custGeom>
              <a:avLst/>
              <a:gdLst>
                <a:gd name="T0" fmla="*/ 11 w 81"/>
                <a:gd name="T1" fmla="*/ 0 h 41"/>
                <a:gd name="T2" fmla="*/ 81 w 81"/>
                <a:gd name="T3" fmla="*/ 12 h 41"/>
                <a:gd name="T4" fmla="*/ 58 w 81"/>
                <a:gd name="T5" fmla="*/ 41 h 41"/>
                <a:gd name="T6" fmla="*/ 0 w 81"/>
                <a:gd name="T7" fmla="*/ 17 h 41"/>
                <a:gd name="T8" fmla="*/ 11 w 81"/>
                <a:gd name="T9" fmla="*/ 0 h 41"/>
              </a:gdLst>
              <a:ahLst/>
              <a:cxnLst>
                <a:cxn ang="0">
                  <a:pos x="T0" y="T1"/>
                </a:cxn>
                <a:cxn ang="0">
                  <a:pos x="T2" y="T3"/>
                </a:cxn>
                <a:cxn ang="0">
                  <a:pos x="T4" y="T5"/>
                </a:cxn>
                <a:cxn ang="0">
                  <a:pos x="T6" y="T7"/>
                </a:cxn>
                <a:cxn ang="0">
                  <a:pos x="T8" y="T9"/>
                </a:cxn>
              </a:cxnLst>
              <a:rect l="0" t="0" r="r" b="b"/>
              <a:pathLst>
                <a:path w="81" h="41">
                  <a:moveTo>
                    <a:pt x="11" y="0"/>
                  </a:moveTo>
                  <a:lnTo>
                    <a:pt x="81" y="12"/>
                  </a:lnTo>
                  <a:lnTo>
                    <a:pt x="58" y="41"/>
                  </a:lnTo>
                  <a:lnTo>
                    <a:pt x="0" y="17"/>
                  </a:lnTo>
                  <a:lnTo>
                    <a:pt x="11" y="0"/>
                  </a:lnTo>
                  <a:close/>
                </a:path>
              </a:pathLst>
            </a:custGeom>
            <a:solidFill>
              <a:srgbClr val="5C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1" name="Freeform 93"/>
            <p:cNvSpPr>
              <a:spLocks/>
            </p:cNvSpPr>
            <p:nvPr/>
          </p:nvSpPr>
          <p:spPr bwMode="auto">
            <a:xfrm>
              <a:off x="2505" y="2467"/>
              <a:ext cx="145" cy="52"/>
            </a:xfrm>
            <a:custGeom>
              <a:avLst/>
              <a:gdLst>
                <a:gd name="T0" fmla="*/ 0 w 145"/>
                <a:gd name="T1" fmla="*/ 11 h 52"/>
                <a:gd name="T2" fmla="*/ 75 w 145"/>
                <a:gd name="T3" fmla="*/ 0 h 52"/>
                <a:gd name="T4" fmla="*/ 116 w 145"/>
                <a:gd name="T5" fmla="*/ 0 h 52"/>
                <a:gd name="T6" fmla="*/ 145 w 145"/>
                <a:gd name="T7" fmla="*/ 11 h 52"/>
                <a:gd name="T8" fmla="*/ 139 w 145"/>
                <a:gd name="T9" fmla="*/ 52 h 52"/>
                <a:gd name="T10" fmla="*/ 128 w 145"/>
                <a:gd name="T11" fmla="*/ 40 h 52"/>
                <a:gd name="T12" fmla="*/ 110 w 145"/>
                <a:gd name="T13" fmla="*/ 34 h 52"/>
                <a:gd name="T14" fmla="*/ 75 w 145"/>
                <a:gd name="T15" fmla="*/ 23 h 52"/>
                <a:gd name="T16" fmla="*/ 41 w 145"/>
                <a:gd name="T17" fmla="*/ 23 h 52"/>
                <a:gd name="T18" fmla="*/ 6 w 145"/>
                <a:gd name="T19" fmla="*/ 34 h 52"/>
                <a:gd name="T20" fmla="*/ 0 w 145"/>
                <a:gd name="T21"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 h="52">
                  <a:moveTo>
                    <a:pt x="0" y="11"/>
                  </a:moveTo>
                  <a:lnTo>
                    <a:pt x="75" y="0"/>
                  </a:lnTo>
                  <a:lnTo>
                    <a:pt x="116" y="0"/>
                  </a:lnTo>
                  <a:lnTo>
                    <a:pt x="145" y="11"/>
                  </a:lnTo>
                  <a:lnTo>
                    <a:pt x="139" y="52"/>
                  </a:lnTo>
                  <a:lnTo>
                    <a:pt x="128" y="40"/>
                  </a:lnTo>
                  <a:lnTo>
                    <a:pt x="110" y="34"/>
                  </a:lnTo>
                  <a:lnTo>
                    <a:pt x="75" y="23"/>
                  </a:lnTo>
                  <a:lnTo>
                    <a:pt x="41" y="23"/>
                  </a:lnTo>
                  <a:lnTo>
                    <a:pt x="6" y="34"/>
                  </a:lnTo>
                  <a:lnTo>
                    <a:pt x="0" y="11"/>
                  </a:lnTo>
                  <a:close/>
                </a:path>
              </a:pathLst>
            </a:custGeom>
            <a:solidFill>
              <a:srgbClr val="5C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2" name="Freeform 94"/>
            <p:cNvSpPr>
              <a:spLocks/>
            </p:cNvSpPr>
            <p:nvPr/>
          </p:nvSpPr>
          <p:spPr bwMode="auto">
            <a:xfrm>
              <a:off x="2343" y="2264"/>
              <a:ext cx="64" cy="150"/>
            </a:xfrm>
            <a:custGeom>
              <a:avLst/>
              <a:gdLst>
                <a:gd name="T0" fmla="*/ 0 w 64"/>
                <a:gd name="T1" fmla="*/ 133 h 150"/>
                <a:gd name="T2" fmla="*/ 12 w 64"/>
                <a:gd name="T3" fmla="*/ 104 h 150"/>
                <a:gd name="T4" fmla="*/ 23 w 64"/>
                <a:gd name="T5" fmla="*/ 69 h 150"/>
                <a:gd name="T6" fmla="*/ 17 w 64"/>
                <a:gd name="T7" fmla="*/ 35 h 150"/>
                <a:gd name="T8" fmla="*/ 17 w 64"/>
                <a:gd name="T9" fmla="*/ 17 h 150"/>
                <a:gd name="T10" fmla="*/ 6 w 64"/>
                <a:gd name="T11" fmla="*/ 6 h 150"/>
                <a:gd name="T12" fmla="*/ 64 w 64"/>
                <a:gd name="T13" fmla="*/ 0 h 150"/>
                <a:gd name="T14" fmla="*/ 58 w 64"/>
                <a:gd name="T15" fmla="*/ 81 h 150"/>
                <a:gd name="T16" fmla="*/ 46 w 64"/>
                <a:gd name="T17" fmla="*/ 122 h 150"/>
                <a:gd name="T18" fmla="*/ 29 w 64"/>
                <a:gd name="T19" fmla="*/ 150 h 150"/>
                <a:gd name="T20" fmla="*/ 0 w 64"/>
                <a:gd name="T21" fmla="*/ 13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150">
                  <a:moveTo>
                    <a:pt x="0" y="133"/>
                  </a:moveTo>
                  <a:lnTo>
                    <a:pt x="12" y="104"/>
                  </a:lnTo>
                  <a:lnTo>
                    <a:pt x="23" y="69"/>
                  </a:lnTo>
                  <a:lnTo>
                    <a:pt x="17" y="35"/>
                  </a:lnTo>
                  <a:lnTo>
                    <a:pt x="17" y="17"/>
                  </a:lnTo>
                  <a:lnTo>
                    <a:pt x="6" y="6"/>
                  </a:lnTo>
                  <a:lnTo>
                    <a:pt x="64" y="0"/>
                  </a:lnTo>
                  <a:lnTo>
                    <a:pt x="58" y="81"/>
                  </a:lnTo>
                  <a:lnTo>
                    <a:pt x="46" y="122"/>
                  </a:lnTo>
                  <a:lnTo>
                    <a:pt x="29" y="150"/>
                  </a:lnTo>
                  <a:lnTo>
                    <a:pt x="0" y="133"/>
                  </a:lnTo>
                  <a:close/>
                </a:path>
              </a:pathLst>
            </a:custGeom>
            <a:solidFill>
              <a:srgbClr val="5CFF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7" name="Freeform 99"/>
            <p:cNvSpPr>
              <a:spLocks/>
            </p:cNvSpPr>
            <p:nvPr/>
          </p:nvSpPr>
          <p:spPr bwMode="auto">
            <a:xfrm>
              <a:off x="1602" y="2397"/>
              <a:ext cx="932" cy="180"/>
            </a:xfrm>
            <a:custGeom>
              <a:avLst/>
              <a:gdLst>
                <a:gd name="T0" fmla="*/ 12 w 932"/>
                <a:gd name="T1" fmla="*/ 0 h 180"/>
                <a:gd name="T2" fmla="*/ 6 w 932"/>
                <a:gd name="T3" fmla="*/ 6 h 180"/>
                <a:gd name="T4" fmla="*/ 6 w 932"/>
                <a:gd name="T5" fmla="*/ 17 h 180"/>
                <a:gd name="T6" fmla="*/ 0 w 932"/>
                <a:gd name="T7" fmla="*/ 41 h 180"/>
                <a:gd name="T8" fmla="*/ 6 w 932"/>
                <a:gd name="T9" fmla="*/ 98 h 180"/>
                <a:gd name="T10" fmla="*/ 336 w 932"/>
                <a:gd name="T11" fmla="*/ 122 h 180"/>
                <a:gd name="T12" fmla="*/ 932 w 932"/>
                <a:gd name="T13" fmla="*/ 180 h 180"/>
                <a:gd name="T14" fmla="*/ 932 w 932"/>
                <a:gd name="T15" fmla="*/ 174 h 180"/>
                <a:gd name="T16" fmla="*/ 932 w 932"/>
                <a:gd name="T17" fmla="*/ 162 h 180"/>
                <a:gd name="T18" fmla="*/ 932 w 932"/>
                <a:gd name="T19" fmla="*/ 156 h 180"/>
                <a:gd name="T20" fmla="*/ 921 w 932"/>
                <a:gd name="T21" fmla="*/ 145 h 180"/>
                <a:gd name="T22" fmla="*/ 909 w 932"/>
                <a:gd name="T23" fmla="*/ 133 h 180"/>
                <a:gd name="T24" fmla="*/ 886 w 932"/>
                <a:gd name="T25" fmla="*/ 127 h 180"/>
                <a:gd name="T26" fmla="*/ 851 w 932"/>
                <a:gd name="T27" fmla="*/ 122 h 180"/>
                <a:gd name="T28" fmla="*/ 689 w 932"/>
                <a:gd name="T29" fmla="*/ 110 h 180"/>
                <a:gd name="T30" fmla="*/ 620 w 932"/>
                <a:gd name="T31" fmla="*/ 110 h 180"/>
                <a:gd name="T32" fmla="*/ 596 w 932"/>
                <a:gd name="T33" fmla="*/ 104 h 180"/>
                <a:gd name="T34" fmla="*/ 585 w 932"/>
                <a:gd name="T35" fmla="*/ 104 h 180"/>
                <a:gd name="T36" fmla="*/ 573 w 932"/>
                <a:gd name="T37" fmla="*/ 98 h 180"/>
                <a:gd name="T38" fmla="*/ 562 w 932"/>
                <a:gd name="T39" fmla="*/ 93 h 180"/>
                <a:gd name="T40" fmla="*/ 521 w 932"/>
                <a:gd name="T41" fmla="*/ 98 h 180"/>
                <a:gd name="T42" fmla="*/ 498 w 932"/>
                <a:gd name="T43" fmla="*/ 93 h 180"/>
                <a:gd name="T44" fmla="*/ 475 w 932"/>
                <a:gd name="T45" fmla="*/ 81 h 180"/>
                <a:gd name="T46" fmla="*/ 417 w 932"/>
                <a:gd name="T47" fmla="*/ 58 h 180"/>
                <a:gd name="T48" fmla="*/ 145 w 932"/>
                <a:gd name="T49" fmla="*/ 6 h 180"/>
                <a:gd name="T50" fmla="*/ 12 w 932"/>
                <a:gd name="T51"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2" h="180">
                  <a:moveTo>
                    <a:pt x="12" y="0"/>
                  </a:moveTo>
                  <a:lnTo>
                    <a:pt x="6" y="6"/>
                  </a:lnTo>
                  <a:lnTo>
                    <a:pt x="6" y="17"/>
                  </a:lnTo>
                  <a:lnTo>
                    <a:pt x="0" y="41"/>
                  </a:lnTo>
                  <a:lnTo>
                    <a:pt x="6" y="98"/>
                  </a:lnTo>
                  <a:lnTo>
                    <a:pt x="336" y="122"/>
                  </a:lnTo>
                  <a:lnTo>
                    <a:pt x="932" y="180"/>
                  </a:lnTo>
                  <a:lnTo>
                    <a:pt x="932" y="174"/>
                  </a:lnTo>
                  <a:lnTo>
                    <a:pt x="932" y="162"/>
                  </a:lnTo>
                  <a:lnTo>
                    <a:pt x="932" y="156"/>
                  </a:lnTo>
                  <a:lnTo>
                    <a:pt x="921" y="145"/>
                  </a:lnTo>
                  <a:lnTo>
                    <a:pt x="909" y="133"/>
                  </a:lnTo>
                  <a:lnTo>
                    <a:pt x="886" y="127"/>
                  </a:lnTo>
                  <a:lnTo>
                    <a:pt x="851" y="122"/>
                  </a:lnTo>
                  <a:lnTo>
                    <a:pt x="689" y="110"/>
                  </a:lnTo>
                  <a:lnTo>
                    <a:pt x="620" y="110"/>
                  </a:lnTo>
                  <a:lnTo>
                    <a:pt x="596" y="104"/>
                  </a:lnTo>
                  <a:lnTo>
                    <a:pt x="585" y="104"/>
                  </a:lnTo>
                  <a:lnTo>
                    <a:pt x="573" y="98"/>
                  </a:lnTo>
                  <a:lnTo>
                    <a:pt x="562" y="93"/>
                  </a:lnTo>
                  <a:lnTo>
                    <a:pt x="521" y="98"/>
                  </a:lnTo>
                  <a:lnTo>
                    <a:pt x="498" y="93"/>
                  </a:lnTo>
                  <a:lnTo>
                    <a:pt x="475" y="81"/>
                  </a:lnTo>
                  <a:lnTo>
                    <a:pt x="417" y="58"/>
                  </a:lnTo>
                  <a:lnTo>
                    <a:pt x="145" y="6"/>
                  </a:lnTo>
                  <a:lnTo>
                    <a:pt x="12" y="0"/>
                  </a:lnTo>
                  <a:close/>
                </a:path>
              </a:pathLst>
            </a:custGeom>
            <a:solidFill>
              <a:srgbClr val="BE84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7991" name="AutoShape 103"/>
          <p:cNvSpPr>
            <a:spLocks noGrp="1" noChangeArrowheads="1"/>
          </p:cNvSpPr>
          <p:nvPr>
            <p:ph type="title"/>
          </p:nvPr>
        </p:nvSpPr>
        <p:spPr/>
        <p:txBody>
          <a:bodyPr/>
          <a:lstStyle/>
          <a:p>
            <a:r>
              <a:rPr lang="en-US" altLang="en-US"/>
              <a:t>You’re the Expert…</a:t>
            </a:r>
          </a:p>
        </p:txBody>
      </p:sp>
      <p:sp>
        <p:nvSpPr>
          <p:cNvPr id="37992" name="Rectangle 104"/>
          <p:cNvSpPr>
            <a:spLocks noGrp="1" noChangeArrowheads="1"/>
          </p:cNvSpPr>
          <p:nvPr>
            <p:ph type="body" idx="1"/>
          </p:nvPr>
        </p:nvSpPr>
        <p:spPr>
          <a:xfrm>
            <a:off x="1371600" y="2362200"/>
            <a:ext cx="6858000" cy="3894138"/>
          </a:xfrm>
        </p:spPr>
        <p:txBody>
          <a:bodyPr/>
          <a:lstStyle/>
          <a:p>
            <a:r>
              <a:rPr lang="en-US" altLang="en-US" sz="2200" i="1">
                <a:latin typeface="Times" pitchFamily="18" charset="0"/>
              </a:rPr>
              <a:t>Jenny is an active teenage.  She plays on the basketball and soccer teams at her school. Lately, however, she has been feeling tired and having trouble concentrating in school.  She eats three meals a day, but tends to eat mostly cheese pizza, French fries, and Twinkies.  Jenny comes to you for advice.  </a:t>
            </a:r>
          </a:p>
          <a:p>
            <a:r>
              <a:rPr lang="en-US" altLang="en-US" sz="2200" i="1">
                <a:latin typeface="Times" pitchFamily="18" charset="0"/>
              </a:rPr>
              <a:t>Working in small groups, create a sample diet for her which may help her overcome her nutritional deficiency.  Be sure to include all of the 6 essential nutrients in her diet plan and explain briefly why you chose the foods you did.</a:t>
            </a:r>
            <a:endParaRPr lang="en-US" altLang="en-US" sz="2400" i="1">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992">
                                            <p:txEl>
                                              <p:pRg st="0" end="0"/>
                                            </p:txEl>
                                          </p:spTgt>
                                        </p:tgtEl>
                                        <p:attrNameLst>
                                          <p:attrName>style.visibility</p:attrName>
                                        </p:attrNameLst>
                                      </p:cBhvr>
                                      <p:to>
                                        <p:strVal val="visible"/>
                                      </p:to>
                                    </p:set>
                                    <p:animEffect transition="in" filter="wipe(left)">
                                      <p:cBhvr>
                                        <p:cTn id="7" dur="500"/>
                                        <p:tgtEl>
                                          <p:spTgt spid="37992">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992">
                                            <p:txEl>
                                              <p:pRg st="1" end="1"/>
                                            </p:txEl>
                                          </p:spTgt>
                                        </p:tgtEl>
                                        <p:attrNameLst>
                                          <p:attrName>style.visibility</p:attrName>
                                        </p:attrNameLst>
                                      </p:cBhvr>
                                      <p:to>
                                        <p:strVal val="visible"/>
                                      </p:to>
                                    </p:set>
                                    <p:animEffect transition="in" filter="wipe(left)">
                                      <p:cBhvr>
                                        <p:cTn id="11" dur="500"/>
                                        <p:tgtEl>
                                          <p:spTgt spid="37992">
                                            <p:txEl>
                                              <p:pRg st="1" end="1"/>
                                            </p:txEl>
                                          </p:spTgt>
                                        </p:tgtEl>
                                      </p:cBhvr>
                                    </p:animEffect>
                                  </p:childTnLst>
                                </p:cTn>
                              </p:par>
                            </p:childTnLst>
                          </p:cTn>
                        </p:par>
                        <p:par>
                          <p:cTn id="12" fill="hold" nodeType="afterGroup">
                            <p:stCondLst>
                              <p:cond delay="1000"/>
                            </p:stCondLst>
                            <p:childTnLst>
                              <p:par>
                                <p:cTn id="13" presetID="2" presetClass="entr" presetSubtype="1" fill="hold" nodeType="afterEffect">
                                  <p:stCondLst>
                                    <p:cond delay="0"/>
                                  </p:stCondLst>
                                  <p:childTnLst>
                                    <p:set>
                                      <p:cBhvr>
                                        <p:cTn id="14" dur="1" fill="hold">
                                          <p:stCondLst>
                                            <p:cond delay="0"/>
                                          </p:stCondLst>
                                        </p:cTn>
                                        <p:tgtEl>
                                          <p:spTgt spid="37903"/>
                                        </p:tgtEl>
                                        <p:attrNameLst>
                                          <p:attrName>style.visibility</p:attrName>
                                        </p:attrNameLst>
                                      </p:cBhvr>
                                      <p:to>
                                        <p:strVal val="visible"/>
                                      </p:to>
                                    </p:set>
                                    <p:anim calcmode="lin" valueType="num">
                                      <p:cBhvr additive="base">
                                        <p:cTn id="15" dur="500" fill="hold"/>
                                        <p:tgtEl>
                                          <p:spTgt spid="37903"/>
                                        </p:tgtEl>
                                        <p:attrNameLst>
                                          <p:attrName>ppt_x</p:attrName>
                                        </p:attrNameLst>
                                      </p:cBhvr>
                                      <p:tavLst>
                                        <p:tav tm="0">
                                          <p:val>
                                            <p:strVal val="#ppt_x"/>
                                          </p:val>
                                        </p:tav>
                                        <p:tav tm="100000">
                                          <p:val>
                                            <p:strVal val="#ppt_x"/>
                                          </p:val>
                                        </p:tav>
                                      </p:tavLst>
                                    </p:anim>
                                    <p:anim calcmode="lin" valueType="num">
                                      <p:cBhvr additive="base">
                                        <p:cTn id="16" dur="500" fill="hold"/>
                                        <p:tgtEl>
                                          <p:spTgt spid="37903"/>
                                        </p:tgtEl>
                                        <p:attrNameLst>
                                          <p:attrName>ppt_y</p:attrName>
                                        </p:attrNameLst>
                                      </p:cBhvr>
                                      <p:tavLst>
                                        <p:tav tm="0">
                                          <p:val>
                                            <p:strVal val="0-#ppt_h/2"/>
                                          </p:val>
                                        </p:tav>
                                        <p:tav tm="100000">
                                          <p:val>
                                            <p:strVal val="#ppt_y"/>
                                          </p:val>
                                        </p:tav>
                                      </p:tavLst>
                                    </p:anim>
                                  </p:childTnLst>
                                </p:cTn>
                              </p:par>
                            </p:childTnLst>
                          </p:cTn>
                        </p:par>
                        <p:par>
                          <p:cTn id="17" fill="hold" nodeType="afterGroup">
                            <p:stCondLst>
                              <p:cond delay="1500"/>
                            </p:stCondLst>
                            <p:childTnLst>
                              <p:par>
                                <p:cTn id="18" presetID="2" presetClass="entr" presetSubtype="2" fill="hold" nodeType="afterEffect">
                                  <p:stCondLst>
                                    <p:cond delay="0"/>
                                  </p:stCondLst>
                                  <p:childTnLst>
                                    <p:set>
                                      <p:cBhvr>
                                        <p:cTn id="19" dur="1" fill="hold">
                                          <p:stCondLst>
                                            <p:cond delay="0"/>
                                          </p:stCondLst>
                                        </p:cTn>
                                        <p:tgtEl>
                                          <p:spTgt spid="37896"/>
                                        </p:tgtEl>
                                        <p:attrNameLst>
                                          <p:attrName>style.visibility</p:attrName>
                                        </p:attrNameLst>
                                      </p:cBhvr>
                                      <p:to>
                                        <p:strVal val="visible"/>
                                      </p:to>
                                    </p:set>
                                    <p:anim calcmode="lin" valueType="num">
                                      <p:cBhvr additive="base">
                                        <p:cTn id="20" dur="500" fill="hold"/>
                                        <p:tgtEl>
                                          <p:spTgt spid="37896"/>
                                        </p:tgtEl>
                                        <p:attrNameLst>
                                          <p:attrName>ppt_x</p:attrName>
                                        </p:attrNameLst>
                                      </p:cBhvr>
                                      <p:tavLst>
                                        <p:tav tm="0">
                                          <p:val>
                                            <p:strVal val="1+#ppt_w/2"/>
                                          </p:val>
                                        </p:tav>
                                        <p:tav tm="100000">
                                          <p:val>
                                            <p:strVal val="#ppt_x"/>
                                          </p:val>
                                        </p:tav>
                                      </p:tavLst>
                                    </p:anim>
                                    <p:anim calcmode="lin" valueType="num">
                                      <p:cBhvr additive="base">
                                        <p:cTn id="21" dur="500" fill="hold"/>
                                        <p:tgtEl>
                                          <p:spTgt spid="37896"/>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000"/>
                            </p:stCondLst>
                            <p:childTnLst>
                              <p:par>
                                <p:cTn id="23" presetID="2" presetClass="entr" presetSubtype="3" fill="hold" nodeType="afterEffect">
                                  <p:stCondLst>
                                    <p:cond delay="0"/>
                                  </p:stCondLst>
                                  <p:childTnLst>
                                    <p:set>
                                      <p:cBhvr>
                                        <p:cTn id="24" dur="1" fill="hold">
                                          <p:stCondLst>
                                            <p:cond delay="0"/>
                                          </p:stCondLst>
                                        </p:cTn>
                                        <p:tgtEl>
                                          <p:spTgt spid="37990"/>
                                        </p:tgtEl>
                                        <p:attrNameLst>
                                          <p:attrName>style.visibility</p:attrName>
                                        </p:attrNameLst>
                                      </p:cBhvr>
                                      <p:to>
                                        <p:strVal val="visible"/>
                                      </p:to>
                                    </p:set>
                                    <p:anim calcmode="lin" valueType="num">
                                      <p:cBhvr additive="base">
                                        <p:cTn id="25" dur="500" fill="hold"/>
                                        <p:tgtEl>
                                          <p:spTgt spid="37990"/>
                                        </p:tgtEl>
                                        <p:attrNameLst>
                                          <p:attrName>ppt_x</p:attrName>
                                        </p:attrNameLst>
                                      </p:cBhvr>
                                      <p:tavLst>
                                        <p:tav tm="0">
                                          <p:val>
                                            <p:strVal val="1+#ppt_w/2"/>
                                          </p:val>
                                        </p:tav>
                                        <p:tav tm="100000">
                                          <p:val>
                                            <p:strVal val="#ppt_x"/>
                                          </p:val>
                                        </p:tav>
                                      </p:tavLst>
                                    </p:anim>
                                    <p:anim calcmode="lin" valueType="num">
                                      <p:cBhvr additive="base">
                                        <p:cTn id="26" dur="500" fill="hold"/>
                                        <p:tgtEl>
                                          <p:spTgt spid="3799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2" grpId="0" build="p" autoUpdateAnimBg="0" advAuto="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DF1B2890-8069-47CE-97EA-EBF946C05A3C}" type="slidenum">
              <a:rPr lang="en-US" altLang="en-US"/>
              <a:pPr/>
              <a:t>32</a:t>
            </a:fld>
            <a:endParaRPr lang="en-US" altLang="en-US"/>
          </a:p>
        </p:txBody>
      </p:sp>
      <p:sp>
        <p:nvSpPr>
          <p:cNvPr id="38920" name="Text Box 8"/>
          <p:cNvSpPr txBox="1">
            <a:spLocks noChangeArrowheads="1"/>
          </p:cNvSpPr>
          <p:nvPr/>
        </p:nvSpPr>
        <p:spPr bwMode="auto">
          <a:xfrm>
            <a:off x="1295400" y="2209800"/>
            <a:ext cx="7162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i="1">
                <a:solidFill>
                  <a:srgbClr val="1822CD"/>
                </a:solidFill>
                <a:latin typeface="Times New Roman" pitchFamily="18" charset="0"/>
              </a:rPr>
              <a:t>Pick one of the following assignments to be completed outside of class.</a:t>
            </a:r>
          </a:p>
        </p:txBody>
      </p:sp>
      <p:sp>
        <p:nvSpPr>
          <p:cNvPr id="38921" name="AutoShape 9"/>
          <p:cNvSpPr>
            <a:spLocks noGrp="1" noChangeArrowheads="1"/>
          </p:cNvSpPr>
          <p:nvPr>
            <p:ph type="title"/>
          </p:nvPr>
        </p:nvSpPr>
        <p:spPr/>
        <p:txBody>
          <a:bodyPr/>
          <a:lstStyle/>
          <a:p>
            <a:r>
              <a:rPr lang="en-US" altLang="en-US"/>
              <a:t>Applying What You Know</a:t>
            </a:r>
          </a:p>
        </p:txBody>
      </p:sp>
      <p:sp>
        <p:nvSpPr>
          <p:cNvPr id="38922" name="Rectangle 10"/>
          <p:cNvSpPr>
            <a:spLocks noGrp="1" noChangeArrowheads="1"/>
          </p:cNvSpPr>
          <p:nvPr>
            <p:ph type="body" idx="1"/>
          </p:nvPr>
        </p:nvSpPr>
        <p:spPr>
          <a:xfrm>
            <a:off x="1371600" y="2590800"/>
            <a:ext cx="7391400" cy="4016375"/>
          </a:xfrm>
        </p:spPr>
        <p:txBody>
          <a:bodyPr/>
          <a:lstStyle/>
          <a:p>
            <a:pPr marL="228600" indent="-228600">
              <a:buSzTx/>
              <a:buFont typeface="Times" pitchFamily="18" charset="0"/>
              <a:buNone/>
            </a:pPr>
            <a:r>
              <a:rPr lang="en-US" altLang="en-US" sz="1600">
                <a:solidFill>
                  <a:srgbClr val="FA4E19"/>
                </a:solidFill>
              </a:rPr>
              <a:t>1. </a:t>
            </a:r>
            <a:r>
              <a:rPr lang="en-US" altLang="en-US" sz="1600"/>
              <a:t>Record your diet for 3 days.</a:t>
            </a:r>
            <a:r>
              <a:rPr lang="en-US" altLang="en-US" sz="1600" b="0"/>
              <a:t>  Write down everything you eat and drink throughout the day.  Then, go over your diet and evaluate it based on your nutritional needs.  What nutrients are you consuming enough of? Are there any nutrients you need more of on a daily basis?  In what ways will you make improvements.  Write a one-page summary of your results.</a:t>
            </a:r>
          </a:p>
          <a:p>
            <a:pPr marL="228600" indent="-228600">
              <a:buSzTx/>
              <a:buFont typeface="Times" pitchFamily="18" charset="0"/>
              <a:buNone/>
            </a:pPr>
            <a:r>
              <a:rPr lang="en-US" altLang="en-US" sz="1600">
                <a:solidFill>
                  <a:srgbClr val="FA4E19"/>
                </a:solidFill>
              </a:rPr>
              <a:t>2.</a:t>
            </a:r>
            <a:r>
              <a:rPr lang="en-US" altLang="en-US" sz="1600"/>
              <a:t> Research one of the well-known nutritional deficiency diseases.</a:t>
            </a:r>
            <a:r>
              <a:rPr lang="en-US" altLang="en-US" sz="1600" b="0"/>
              <a:t>  What are the major causes of the disease?  How is it diagnosed?  Is a certain age group more prone to the disease?  Can it be cured?  Write a one- two page report on your findings.</a:t>
            </a:r>
          </a:p>
          <a:p>
            <a:pPr marL="228600" indent="-228600">
              <a:buSzTx/>
              <a:buFont typeface="Times" pitchFamily="18" charset="0"/>
              <a:buNone/>
            </a:pPr>
            <a:r>
              <a:rPr lang="en-US" altLang="en-US" sz="1600">
                <a:solidFill>
                  <a:srgbClr val="FA4E19"/>
                </a:solidFill>
              </a:rPr>
              <a:t>3.</a:t>
            </a:r>
            <a:r>
              <a:rPr lang="en-US" altLang="en-US" sz="1600"/>
              <a:t> Create a poster for teens your age describing the functions of the 6 essential nutrients.</a:t>
            </a:r>
            <a:r>
              <a:rPr lang="en-US" altLang="en-US" sz="1600" b="0"/>
              <a:t>  Be sure to include visual examples of food sources, USDA serving guidelines, as well as any new facts you may discover regarding disease prevention.  You will be graded on neatness and creativity, as well as content.</a:t>
            </a:r>
          </a:p>
          <a:p>
            <a:pPr marL="228600" indent="-228600"/>
            <a:endParaRPr lang="en-US" altLang="en-US" sz="1600" b="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38920"/>
                                        </p:tgtEl>
                                        <p:attrNameLst>
                                          <p:attrName>style.visibility</p:attrName>
                                        </p:attrNameLst>
                                      </p:cBhvr>
                                      <p:to>
                                        <p:strVal val="visible"/>
                                      </p:to>
                                    </p:set>
                                    <p:animEffect transition="in" filter="slide(fromRight)">
                                      <p:cBhvr>
                                        <p:cTn id="7" dur="500"/>
                                        <p:tgtEl>
                                          <p:spTgt spid="38920"/>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8922">
                                            <p:txEl>
                                              <p:pRg st="0" end="0"/>
                                            </p:txEl>
                                          </p:spTgt>
                                        </p:tgtEl>
                                        <p:attrNameLst>
                                          <p:attrName>style.visibility</p:attrName>
                                        </p:attrNameLst>
                                      </p:cBhvr>
                                      <p:to>
                                        <p:strVal val="visible"/>
                                      </p:to>
                                    </p:set>
                                    <p:anim calcmode="lin" valueType="num">
                                      <p:cBhvr additive="base">
                                        <p:cTn id="12" dur="500" fill="hold"/>
                                        <p:tgtEl>
                                          <p:spTgt spid="3892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89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nodeType="after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8922">
                                            <p:txEl>
                                              <p:pRg st="1" end="1"/>
                                            </p:txEl>
                                          </p:spTgt>
                                        </p:tgtEl>
                                        <p:attrNameLst>
                                          <p:attrName>style.visibility</p:attrName>
                                        </p:attrNameLst>
                                      </p:cBhvr>
                                      <p:to>
                                        <p:strVal val="visible"/>
                                      </p:to>
                                    </p:set>
                                    <p:anim calcmode="lin" valueType="num">
                                      <p:cBhvr additive="base">
                                        <p:cTn id="18" dur="500" fill="hold"/>
                                        <p:tgtEl>
                                          <p:spTgt spid="38922">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892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nodeType="after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8922">
                                            <p:txEl>
                                              <p:pRg st="2" end="2"/>
                                            </p:txEl>
                                          </p:spTgt>
                                        </p:tgtEl>
                                        <p:attrNameLst>
                                          <p:attrName>style.visibility</p:attrName>
                                        </p:attrNameLst>
                                      </p:cBhvr>
                                      <p:to>
                                        <p:strVal val="visible"/>
                                      </p:to>
                                    </p:set>
                                    <p:anim calcmode="lin" valueType="num">
                                      <p:cBhvr additive="base">
                                        <p:cTn id="24" dur="500" fill="hold"/>
                                        <p:tgtEl>
                                          <p:spTgt spid="38922">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892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autoUpdateAnimBg="0"/>
      <p:bldP spid="38922" grpId="0" uiExpand="1" build="p" autoUpdateAnimBg="0" advAuto="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1C3BF9B6-87D9-4142-ADBA-1E70965D83AE}" type="slidenum">
              <a:rPr lang="en-US" altLang="en-US"/>
              <a:pPr/>
              <a:t>33</a:t>
            </a:fld>
            <a:endParaRPr lang="en-US" altLang="en-US"/>
          </a:p>
        </p:txBody>
      </p:sp>
      <p:pic>
        <p:nvPicPr>
          <p:cNvPr id="3994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228600"/>
            <a:ext cx="2422525" cy="2252663"/>
          </a:xfrm>
          <a:prstGeom prst="rect">
            <a:avLst/>
          </a:prstGeom>
          <a:noFill/>
          <a:extLst>
            <a:ext uri="{909E8E84-426E-40DD-AFC4-6F175D3DCCD1}">
              <a14:hiddenFill xmlns:a14="http://schemas.microsoft.com/office/drawing/2010/main">
                <a:solidFill>
                  <a:srgbClr val="FFFFFF"/>
                </a:solidFill>
              </a14:hiddenFill>
            </a:ext>
          </a:extLst>
        </p:spPr>
      </p:pic>
      <p:sp>
        <p:nvSpPr>
          <p:cNvPr id="39946" name="AutoShape 10"/>
          <p:cNvSpPr>
            <a:spLocks noGrp="1" noChangeArrowheads="1"/>
          </p:cNvSpPr>
          <p:nvPr>
            <p:ph type="title"/>
          </p:nvPr>
        </p:nvSpPr>
        <p:spPr/>
        <p:txBody>
          <a:bodyPr/>
          <a:lstStyle/>
          <a:p>
            <a:r>
              <a:rPr lang="en-US" altLang="en-US"/>
              <a:t>Exploring the Web</a:t>
            </a:r>
          </a:p>
        </p:txBody>
      </p:sp>
      <p:sp>
        <p:nvSpPr>
          <p:cNvPr id="39947" name="Rectangle 11"/>
          <p:cNvSpPr>
            <a:spLocks noGrp="1" noChangeArrowheads="1"/>
          </p:cNvSpPr>
          <p:nvPr>
            <p:ph type="body" idx="1"/>
          </p:nvPr>
        </p:nvSpPr>
        <p:spPr>
          <a:xfrm>
            <a:off x="1371600" y="2209800"/>
            <a:ext cx="7159625" cy="4382738"/>
          </a:xfrm>
        </p:spPr>
        <p:txBody>
          <a:bodyPr/>
          <a:lstStyle/>
          <a:p>
            <a:r>
              <a:rPr lang="en-US" altLang="en-US" sz="2000" i="1" dirty="0">
                <a:latin typeface="Times New Roman" pitchFamily="18" charset="0"/>
              </a:rPr>
              <a:t>Here are some suggested sites you and your class may want to investigate for more information on nutrients.</a:t>
            </a:r>
            <a:endParaRPr lang="en-US" altLang="en-US" sz="2400" dirty="0"/>
          </a:p>
          <a:p>
            <a:pPr lvl="1"/>
            <a:r>
              <a:rPr lang="en-US" altLang="en-US" sz="2000" dirty="0">
                <a:hlinkClick r:id="rId4"/>
              </a:rPr>
              <a:t>http://www.nutrition.gov/home/index.php3</a:t>
            </a:r>
            <a:endParaRPr lang="en-US" altLang="en-US" sz="2000" dirty="0"/>
          </a:p>
          <a:p>
            <a:pPr lvl="2"/>
            <a:r>
              <a:rPr lang="en-US" altLang="en-US" sz="1600" dirty="0"/>
              <a:t>Nutrition facts and information</a:t>
            </a:r>
            <a:endParaRPr lang="en-US" altLang="en-US" sz="1800" dirty="0"/>
          </a:p>
          <a:p>
            <a:pPr lvl="1"/>
            <a:r>
              <a:rPr lang="en-US" altLang="en-US" sz="2000" dirty="0">
                <a:hlinkClick r:id="rId5"/>
              </a:rPr>
              <a:t>http://</a:t>
            </a:r>
            <a:r>
              <a:rPr lang="en-US" altLang="en-US" sz="2000" dirty="0" smtClean="0">
                <a:hlinkClick r:id="rId5"/>
              </a:rPr>
              <a:t>www.hc-sc.gc.ca/fn-an/food-guide-aliment/index-eng.php</a:t>
            </a:r>
            <a:endParaRPr lang="en-US" altLang="en-US" sz="2000" dirty="0" smtClean="0"/>
          </a:p>
          <a:p>
            <a:pPr lvl="2"/>
            <a:r>
              <a:rPr lang="en-US" altLang="en-US" sz="1200" dirty="0" smtClean="0"/>
              <a:t>Eating Well with Canada’s Food Guide</a:t>
            </a:r>
            <a:endParaRPr lang="en-US" altLang="en-US" sz="1400" dirty="0" smtClean="0"/>
          </a:p>
          <a:p>
            <a:pPr lvl="1"/>
            <a:r>
              <a:rPr lang="en-US" altLang="en-US" sz="2000" dirty="0">
                <a:hlinkClick r:id="rId6"/>
              </a:rPr>
              <a:t>http://</a:t>
            </a:r>
            <a:r>
              <a:rPr lang="en-US" altLang="en-US" sz="2000" dirty="0" smtClean="0">
                <a:hlinkClick r:id="rId6"/>
              </a:rPr>
              <a:t>www.hc-sc.gc.ca/fn-an/food-guide-aliment/choose-choix/index-eng.php</a:t>
            </a:r>
            <a:endParaRPr lang="en-US" altLang="en-US" sz="2000" dirty="0" smtClean="0"/>
          </a:p>
          <a:p>
            <a:pPr lvl="2"/>
            <a:r>
              <a:rPr lang="en-US" altLang="en-US" sz="1200" dirty="0" smtClean="0"/>
              <a:t>Choosing Healthy Foods</a:t>
            </a:r>
            <a:endParaRPr lang="en-US" altLang="en-US" sz="1400" dirty="0"/>
          </a:p>
          <a:p>
            <a:pPr lvl="1"/>
            <a:r>
              <a:rPr lang="en-US" altLang="en-US" sz="2000" dirty="0">
                <a:hlinkClick r:id="rId7"/>
              </a:rPr>
              <a:t>http://</a:t>
            </a:r>
            <a:r>
              <a:rPr lang="en-US" altLang="en-US" sz="2000" dirty="0" smtClean="0">
                <a:hlinkClick r:id="rId7"/>
              </a:rPr>
              <a:t>www.heartandstroke.com/site/c.ikIQLcMWJtE/b.3479025/k.802B/Healthy_Kids.htm</a:t>
            </a:r>
            <a:endParaRPr lang="en-US" altLang="en-US" sz="2000" dirty="0" smtClean="0"/>
          </a:p>
          <a:p>
            <a:pPr lvl="2"/>
            <a:r>
              <a:rPr lang="en-US" altLang="en-US" sz="1200" dirty="0" smtClean="0"/>
              <a:t>Heart and Stroke Foundation </a:t>
            </a:r>
            <a:r>
              <a:rPr lang="en-US" altLang="en-US" sz="1400" i="1" dirty="0" smtClean="0">
                <a:latin typeface="Times New Roman" pitchFamily="18" charset="0"/>
              </a:rPr>
              <a:t>Teachers</a:t>
            </a:r>
            <a:r>
              <a:rPr lang="en-US" altLang="en-US" sz="1400" i="1" dirty="0">
                <a:latin typeface="Times New Roman" pitchFamily="18" charset="0"/>
              </a:rPr>
              <a:t>:</a:t>
            </a:r>
            <a:r>
              <a:rPr lang="en-US" altLang="en-US" sz="1400" b="0" i="1" dirty="0">
                <a:latin typeface="Times New Roman" pitchFamily="18" charset="0"/>
              </a:rPr>
              <a:t> Please note that these addresses are constantly changing and being updated.  You may need to revise this list.</a:t>
            </a:r>
            <a:endParaRPr lang="en-US" alt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947">
                                            <p:txEl>
                                              <p:pRg st="0" end="0"/>
                                            </p:txEl>
                                          </p:spTgt>
                                        </p:tgtEl>
                                        <p:attrNameLst>
                                          <p:attrName>style.visibility</p:attrName>
                                        </p:attrNameLst>
                                      </p:cBhvr>
                                      <p:to>
                                        <p:strVal val="visible"/>
                                      </p:to>
                                    </p:set>
                                    <p:anim calcmode="lin" valueType="num">
                                      <p:cBhvr additive="base">
                                        <p:cTn id="7" dur="500" fill="hold"/>
                                        <p:tgtEl>
                                          <p:spTgt spid="39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4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9947">
                                            <p:txEl>
                                              <p:pRg st="1" end="1"/>
                                            </p:txEl>
                                          </p:spTgt>
                                        </p:tgtEl>
                                        <p:attrNameLst>
                                          <p:attrName>style.visibility</p:attrName>
                                        </p:attrNameLst>
                                      </p:cBhvr>
                                      <p:to>
                                        <p:strVal val="visible"/>
                                      </p:to>
                                    </p:set>
                                    <p:anim calcmode="lin" valueType="num">
                                      <p:cBhvr additive="base">
                                        <p:cTn id="12" dur="500" fill="hold"/>
                                        <p:tgtEl>
                                          <p:spTgt spid="3994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9947">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39947">
                                            <p:txEl>
                                              <p:pRg st="2" end="2"/>
                                            </p:txEl>
                                          </p:spTgt>
                                        </p:tgtEl>
                                        <p:attrNameLst>
                                          <p:attrName>style.visibility</p:attrName>
                                        </p:attrNameLst>
                                      </p:cBhvr>
                                      <p:to>
                                        <p:strVal val="visible"/>
                                      </p:to>
                                    </p:set>
                                    <p:anim calcmode="lin" valueType="num">
                                      <p:cBhvr additive="base">
                                        <p:cTn id="16" dur="500" fill="hold"/>
                                        <p:tgtEl>
                                          <p:spTgt spid="39947">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9947">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39947">
                                            <p:txEl>
                                              <p:pRg st="3" end="3"/>
                                            </p:txEl>
                                          </p:spTgt>
                                        </p:tgtEl>
                                        <p:attrNameLst>
                                          <p:attrName>style.visibility</p:attrName>
                                        </p:attrNameLst>
                                      </p:cBhvr>
                                      <p:to>
                                        <p:strVal val="visible"/>
                                      </p:to>
                                    </p:set>
                                    <p:anim calcmode="lin" valueType="num">
                                      <p:cBhvr additive="base">
                                        <p:cTn id="20" dur="500" fill="hold"/>
                                        <p:tgtEl>
                                          <p:spTgt spid="39947">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9947">
                                            <p:txEl>
                                              <p:pRg st="3" end="3"/>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39947">
                                            <p:txEl>
                                              <p:pRg st="4" end="4"/>
                                            </p:txEl>
                                          </p:spTgt>
                                        </p:tgtEl>
                                        <p:attrNameLst>
                                          <p:attrName>style.visibility</p:attrName>
                                        </p:attrNameLst>
                                      </p:cBhvr>
                                      <p:to>
                                        <p:strVal val="visible"/>
                                      </p:to>
                                    </p:set>
                                    <p:anim calcmode="lin" valueType="num">
                                      <p:cBhvr additive="base">
                                        <p:cTn id="24" dur="500" fill="hold"/>
                                        <p:tgtEl>
                                          <p:spTgt spid="39947">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9947">
                                            <p:txEl>
                                              <p:pRg st="4" end="4"/>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39947">
                                            <p:txEl>
                                              <p:pRg st="5" end="5"/>
                                            </p:txEl>
                                          </p:spTgt>
                                        </p:tgtEl>
                                        <p:attrNameLst>
                                          <p:attrName>style.visibility</p:attrName>
                                        </p:attrNameLst>
                                      </p:cBhvr>
                                      <p:to>
                                        <p:strVal val="visible"/>
                                      </p:to>
                                    </p:set>
                                    <p:anim calcmode="lin" valueType="num">
                                      <p:cBhvr additive="base">
                                        <p:cTn id="28" dur="500" fill="hold"/>
                                        <p:tgtEl>
                                          <p:spTgt spid="39947">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9947">
                                            <p:txEl>
                                              <p:pRg st="5" end="5"/>
                                            </p:txEl>
                                          </p:spTgt>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39947">
                                            <p:txEl>
                                              <p:pRg st="6" end="6"/>
                                            </p:txEl>
                                          </p:spTgt>
                                        </p:tgtEl>
                                        <p:attrNameLst>
                                          <p:attrName>style.visibility</p:attrName>
                                        </p:attrNameLst>
                                      </p:cBhvr>
                                      <p:to>
                                        <p:strVal val="visible"/>
                                      </p:to>
                                    </p:set>
                                    <p:anim calcmode="lin" valueType="num">
                                      <p:cBhvr additive="base">
                                        <p:cTn id="32" dur="500" fill="hold"/>
                                        <p:tgtEl>
                                          <p:spTgt spid="39947">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9947">
                                            <p:txEl>
                                              <p:pRg st="6" end="6"/>
                                            </p:txEl>
                                          </p:spTgt>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39947">
                                            <p:txEl>
                                              <p:pRg st="7" end="7"/>
                                            </p:txEl>
                                          </p:spTgt>
                                        </p:tgtEl>
                                        <p:attrNameLst>
                                          <p:attrName>style.visibility</p:attrName>
                                        </p:attrNameLst>
                                      </p:cBhvr>
                                      <p:to>
                                        <p:strVal val="visible"/>
                                      </p:to>
                                    </p:set>
                                    <p:anim calcmode="lin" valueType="num">
                                      <p:cBhvr additive="base">
                                        <p:cTn id="36" dur="500" fill="hold"/>
                                        <p:tgtEl>
                                          <p:spTgt spid="39947">
                                            <p:txEl>
                                              <p:pRg st="7" end="7"/>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9947">
                                            <p:txEl>
                                              <p:pRg st="7" end="7"/>
                                            </p:txEl>
                                          </p:spTgt>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39947">
                                            <p:txEl>
                                              <p:pRg st="8" end="8"/>
                                            </p:txEl>
                                          </p:spTgt>
                                        </p:tgtEl>
                                        <p:attrNameLst>
                                          <p:attrName>style.visibility</p:attrName>
                                        </p:attrNameLst>
                                      </p:cBhvr>
                                      <p:to>
                                        <p:strVal val="visible"/>
                                      </p:to>
                                    </p:set>
                                    <p:anim calcmode="lin" valueType="num">
                                      <p:cBhvr additive="base">
                                        <p:cTn id="40" dur="500" fill="hold"/>
                                        <p:tgtEl>
                                          <p:spTgt spid="39947">
                                            <p:txEl>
                                              <p:pRg st="8" end="8"/>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9947">
                                            <p:txEl>
                                              <p:pRg st="8" end="8"/>
                                            </p:txEl>
                                          </p:spTgt>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1000"/>
                            </p:stCondLst>
                            <p:childTnLst>
                              <p:par>
                                <p:cTn id="43" presetID="19" presetClass="entr" presetSubtype="10" fill="hold" nodeType="afterEffect">
                                  <p:stCondLst>
                                    <p:cond delay="0"/>
                                  </p:stCondLst>
                                  <p:childTnLst>
                                    <p:set>
                                      <p:cBhvr>
                                        <p:cTn id="44" dur="1" fill="hold">
                                          <p:stCondLst>
                                            <p:cond delay="0"/>
                                          </p:stCondLst>
                                        </p:cTn>
                                        <p:tgtEl>
                                          <p:spTgt spid="39944"/>
                                        </p:tgtEl>
                                        <p:attrNameLst>
                                          <p:attrName>style.visibility</p:attrName>
                                        </p:attrNameLst>
                                      </p:cBhvr>
                                      <p:to>
                                        <p:strVal val="visible"/>
                                      </p:to>
                                    </p:set>
                                    <p:anim calcmode="lin" valueType="num">
                                      <p:cBhvr>
                                        <p:cTn id="45" dur="5000" fill="hold"/>
                                        <p:tgtEl>
                                          <p:spTgt spid="39944"/>
                                        </p:tgtEl>
                                        <p:attrNameLst>
                                          <p:attrName>ppt_w</p:attrName>
                                        </p:attrNameLst>
                                      </p:cBhvr>
                                      <p:tavLst>
                                        <p:tav tm="0" fmla="#ppt_w*sin(2.5*pi*$)">
                                          <p:val>
                                            <p:fltVal val="0"/>
                                          </p:val>
                                        </p:tav>
                                        <p:tav tm="100000">
                                          <p:val>
                                            <p:fltVal val="1"/>
                                          </p:val>
                                        </p:tav>
                                      </p:tavLst>
                                    </p:anim>
                                    <p:anim calcmode="lin" valueType="num">
                                      <p:cBhvr>
                                        <p:cTn id="46" dur="5000" fill="hold"/>
                                        <p:tgtEl>
                                          <p:spTgt spid="399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7" grpId="0" build="p" bldLvl="2"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D3AA0DCB-82D2-4382-BAAB-8F4EB3C9D38D}" type="slidenum">
              <a:rPr lang="en-US" altLang="en-US"/>
              <a:pPr/>
              <a:t>4</a:t>
            </a:fld>
            <a:endParaRPr lang="en-US" altLang="en-US"/>
          </a:p>
        </p:txBody>
      </p:sp>
      <p:sp>
        <p:nvSpPr>
          <p:cNvPr id="13318" name="AutoShape 6"/>
          <p:cNvSpPr>
            <a:spLocks noGrp="1" noChangeArrowheads="1"/>
          </p:cNvSpPr>
          <p:nvPr>
            <p:ph type="title"/>
          </p:nvPr>
        </p:nvSpPr>
        <p:spPr/>
        <p:txBody>
          <a:bodyPr/>
          <a:lstStyle/>
          <a:p>
            <a:r>
              <a:rPr lang="en-US" altLang="en-US"/>
              <a:t>The 6 Essential Nutrients</a:t>
            </a:r>
          </a:p>
        </p:txBody>
      </p:sp>
      <p:sp>
        <p:nvSpPr>
          <p:cNvPr id="13319" name="Rectangle 7"/>
          <p:cNvSpPr>
            <a:spLocks noGrp="1" noChangeArrowheads="1"/>
          </p:cNvSpPr>
          <p:nvPr>
            <p:ph type="body" idx="1"/>
          </p:nvPr>
        </p:nvSpPr>
        <p:spPr>
          <a:xfrm>
            <a:off x="2286000" y="2362200"/>
            <a:ext cx="6245225" cy="3400425"/>
          </a:xfrm>
        </p:spPr>
        <p:txBody>
          <a:bodyPr/>
          <a:lstStyle/>
          <a:p>
            <a:r>
              <a:rPr lang="en-US" altLang="en-US" u="sng" dirty="0"/>
              <a:t>Water </a:t>
            </a:r>
          </a:p>
          <a:p>
            <a:r>
              <a:rPr lang="en-US" altLang="en-US" u="sng" dirty="0"/>
              <a:t>Carbohydrates</a:t>
            </a:r>
          </a:p>
          <a:p>
            <a:r>
              <a:rPr lang="en-US" altLang="en-US" u="sng" dirty="0"/>
              <a:t>Protein</a:t>
            </a:r>
          </a:p>
          <a:p>
            <a:r>
              <a:rPr lang="en-US" altLang="en-US" u="sng" dirty="0"/>
              <a:t>Fat</a:t>
            </a:r>
          </a:p>
          <a:p>
            <a:r>
              <a:rPr lang="en-US" altLang="en-US" u="sng" dirty="0"/>
              <a:t>Vitamins</a:t>
            </a:r>
          </a:p>
          <a:p>
            <a:r>
              <a:rPr lang="en-US" altLang="en-US" u="sng" dirty="0"/>
              <a:t>Minerals</a:t>
            </a:r>
          </a:p>
        </p:txBody>
      </p:sp>
      <p:pic>
        <p:nvPicPr>
          <p:cNvPr id="1332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200400"/>
            <a:ext cx="3695700" cy="2713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13322"/>
                                        </p:tgtEl>
                                        <p:attrNameLst>
                                          <p:attrName>style.visibility</p:attrName>
                                        </p:attrNameLst>
                                      </p:cBhvr>
                                      <p:to>
                                        <p:strVal val="visible"/>
                                      </p:to>
                                    </p:set>
                                    <p:anim calcmode="lin" valueType="num">
                                      <p:cBhvr>
                                        <p:cTn id="7" dur="5000" fill="hold"/>
                                        <p:tgtEl>
                                          <p:spTgt spid="13322"/>
                                        </p:tgtEl>
                                        <p:attrNameLst>
                                          <p:attrName>ppt_w</p:attrName>
                                        </p:attrNameLst>
                                      </p:cBhvr>
                                      <p:tavLst>
                                        <p:tav tm="0" fmla="#ppt_w*sin(2.5*pi*$)">
                                          <p:val>
                                            <p:fltVal val="0"/>
                                          </p:val>
                                        </p:tav>
                                        <p:tav tm="100000">
                                          <p:val>
                                            <p:fltVal val="1"/>
                                          </p:val>
                                        </p:tav>
                                      </p:tavLst>
                                    </p:anim>
                                    <p:anim calcmode="lin" valueType="num">
                                      <p:cBhvr>
                                        <p:cTn id="8" dur="5000" fill="hold"/>
                                        <p:tgtEl>
                                          <p:spTgt spid="1332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3319">
                                            <p:txEl>
                                              <p:pRg st="0" end="0"/>
                                            </p:txEl>
                                          </p:spTgt>
                                        </p:tgtEl>
                                        <p:attrNameLst>
                                          <p:attrName>style.visibility</p:attrName>
                                        </p:attrNameLst>
                                      </p:cBhvr>
                                      <p:to>
                                        <p:strVal val="visible"/>
                                      </p:to>
                                    </p:set>
                                    <p:animEffect transition="in" filter="wipe(left)">
                                      <p:cBhvr>
                                        <p:cTn id="13" dur="500"/>
                                        <p:tgtEl>
                                          <p:spTgt spid="133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319">
                                            <p:txEl>
                                              <p:pRg st="1" end="1"/>
                                            </p:txEl>
                                          </p:spTgt>
                                        </p:tgtEl>
                                        <p:attrNameLst>
                                          <p:attrName>style.visibility</p:attrName>
                                        </p:attrNameLst>
                                      </p:cBhvr>
                                      <p:to>
                                        <p:strVal val="visible"/>
                                      </p:to>
                                    </p:set>
                                    <p:animEffect transition="in" filter="wipe(left)">
                                      <p:cBhvr>
                                        <p:cTn id="18" dur="500"/>
                                        <p:tgtEl>
                                          <p:spTgt spid="1331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319">
                                            <p:txEl>
                                              <p:pRg st="2" end="2"/>
                                            </p:txEl>
                                          </p:spTgt>
                                        </p:tgtEl>
                                        <p:attrNameLst>
                                          <p:attrName>style.visibility</p:attrName>
                                        </p:attrNameLst>
                                      </p:cBhvr>
                                      <p:to>
                                        <p:strVal val="visible"/>
                                      </p:to>
                                    </p:set>
                                    <p:animEffect transition="in" filter="wipe(left)">
                                      <p:cBhvr>
                                        <p:cTn id="23" dur="500"/>
                                        <p:tgtEl>
                                          <p:spTgt spid="133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319">
                                            <p:txEl>
                                              <p:pRg st="3" end="3"/>
                                            </p:txEl>
                                          </p:spTgt>
                                        </p:tgtEl>
                                        <p:attrNameLst>
                                          <p:attrName>style.visibility</p:attrName>
                                        </p:attrNameLst>
                                      </p:cBhvr>
                                      <p:to>
                                        <p:strVal val="visible"/>
                                      </p:to>
                                    </p:set>
                                    <p:animEffect transition="in" filter="wipe(left)">
                                      <p:cBhvr>
                                        <p:cTn id="28" dur="500"/>
                                        <p:tgtEl>
                                          <p:spTgt spid="1331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319">
                                            <p:txEl>
                                              <p:pRg st="4" end="4"/>
                                            </p:txEl>
                                          </p:spTgt>
                                        </p:tgtEl>
                                        <p:attrNameLst>
                                          <p:attrName>style.visibility</p:attrName>
                                        </p:attrNameLst>
                                      </p:cBhvr>
                                      <p:to>
                                        <p:strVal val="visible"/>
                                      </p:to>
                                    </p:set>
                                    <p:animEffect transition="in" filter="wipe(left)">
                                      <p:cBhvr>
                                        <p:cTn id="33" dur="500"/>
                                        <p:tgtEl>
                                          <p:spTgt spid="1331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319">
                                            <p:txEl>
                                              <p:pRg st="5" end="5"/>
                                            </p:txEl>
                                          </p:spTgt>
                                        </p:tgtEl>
                                        <p:attrNameLst>
                                          <p:attrName>style.visibility</p:attrName>
                                        </p:attrNameLst>
                                      </p:cBhvr>
                                      <p:to>
                                        <p:strVal val="visible"/>
                                      </p:to>
                                    </p:set>
                                    <p:animEffect transition="in" filter="wipe(left)">
                                      <p:cBhvr>
                                        <p:cTn id="38" dur="500"/>
                                        <p:tgtEl>
                                          <p:spTgt spid="133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uiExpand="1"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43" name="Slide Number Placeholder 5"/>
          <p:cNvSpPr>
            <a:spLocks noGrp="1"/>
          </p:cNvSpPr>
          <p:nvPr>
            <p:ph type="sldNum" sz="quarter" idx="12"/>
          </p:nvPr>
        </p:nvSpPr>
        <p:spPr/>
        <p:txBody>
          <a:bodyPr/>
          <a:lstStyle/>
          <a:p>
            <a:fld id="{D3A10B09-922F-4A9B-8BD1-15F428B848F6}" type="slidenum">
              <a:rPr lang="en-US" altLang="en-US"/>
              <a:pPr/>
              <a:t>5</a:t>
            </a:fld>
            <a:endParaRPr lang="en-US" altLang="en-US"/>
          </a:p>
        </p:txBody>
      </p:sp>
      <p:sp>
        <p:nvSpPr>
          <p:cNvPr id="34822" name="AutoShape 6"/>
          <p:cNvSpPr>
            <a:spLocks noGrp="1" noChangeArrowheads="1"/>
          </p:cNvSpPr>
          <p:nvPr>
            <p:ph type="title"/>
          </p:nvPr>
        </p:nvSpPr>
        <p:spPr/>
        <p:txBody>
          <a:bodyPr/>
          <a:lstStyle/>
          <a:p>
            <a:r>
              <a:rPr lang="en-US" altLang="en-US"/>
              <a:t>Water</a:t>
            </a:r>
          </a:p>
        </p:txBody>
      </p:sp>
      <p:sp>
        <p:nvSpPr>
          <p:cNvPr id="34823" name="Rectangle 7"/>
          <p:cNvSpPr>
            <a:spLocks noGrp="1" noChangeArrowheads="1"/>
          </p:cNvSpPr>
          <p:nvPr>
            <p:ph type="body" idx="1"/>
          </p:nvPr>
        </p:nvSpPr>
        <p:spPr>
          <a:xfrm>
            <a:off x="1371600" y="2362200"/>
            <a:ext cx="7239000" cy="4267322"/>
          </a:xfrm>
        </p:spPr>
        <p:txBody>
          <a:bodyPr/>
          <a:lstStyle/>
          <a:p>
            <a:r>
              <a:rPr lang="en-US" altLang="en-US" sz="2400" dirty="0"/>
              <a:t>Did you know? </a:t>
            </a:r>
          </a:p>
          <a:p>
            <a:pPr lvl="1"/>
            <a:r>
              <a:rPr lang="en-US" altLang="en-US" sz="2000" u="sng" dirty="0"/>
              <a:t>1/2</a:t>
            </a:r>
            <a:r>
              <a:rPr lang="en-US" altLang="en-US" sz="2000" dirty="0"/>
              <a:t> to </a:t>
            </a:r>
            <a:r>
              <a:rPr lang="en-US" altLang="en-US" sz="2000" u="sng" dirty="0"/>
              <a:t>3/4</a:t>
            </a:r>
            <a:r>
              <a:rPr lang="en-US" altLang="en-US" sz="2000" dirty="0"/>
              <a:t> of the human body consists of water! </a:t>
            </a:r>
          </a:p>
          <a:p>
            <a:r>
              <a:rPr lang="en-US" altLang="en-US" sz="2400" dirty="0"/>
              <a:t>Functions in the Body:</a:t>
            </a:r>
          </a:p>
          <a:p>
            <a:pPr lvl="1"/>
            <a:r>
              <a:rPr lang="en-US" altLang="en-US" sz="2000" dirty="0"/>
              <a:t>Water carries </a:t>
            </a:r>
            <a:r>
              <a:rPr lang="en-US" altLang="en-US" sz="2000" u="sng" dirty="0"/>
              <a:t>nutrients</a:t>
            </a:r>
            <a:r>
              <a:rPr lang="en-US" altLang="en-US" sz="2000" dirty="0"/>
              <a:t> to your cells and carries </a:t>
            </a:r>
            <a:r>
              <a:rPr lang="en-US" altLang="en-US" sz="2000" u="sng" dirty="0"/>
              <a:t>waste</a:t>
            </a:r>
            <a:r>
              <a:rPr lang="en-US" altLang="en-US" sz="2000" dirty="0"/>
              <a:t> from your body.</a:t>
            </a:r>
          </a:p>
          <a:p>
            <a:pPr lvl="1"/>
            <a:r>
              <a:rPr lang="en-US" altLang="en-US" sz="2000" u="sng" dirty="0"/>
              <a:t>Regulates</a:t>
            </a:r>
            <a:r>
              <a:rPr lang="en-US" altLang="en-US" sz="2000" dirty="0"/>
              <a:t> body temperature.</a:t>
            </a:r>
          </a:p>
          <a:p>
            <a:pPr lvl="1"/>
            <a:r>
              <a:rPr lang="en-US" altLang="en-US" sz="2000" dirty="0"/>
              <a:t>Dissolves </a:t>
            </a:r>
            <a:r>
              <a:rPr lang="en-US" altLang="en-US" sz="2000" u="sng" dirty="0"/>
              <a:t>vitamins</a:t>
            </a:r>
            <a:r>
              <a:rPr lang="en-US" altLang="en-US" sz="2000" dirty="0"/>
              <a:t>, </a:t>
            </a:r>
            <a:r>
              <a:rPr lang="en-US" altLang="en-US" sz="2000" u="sng" dirty="0"/>
              <a:t>minerals</a:t>
            </a:r>
            <a:r>
              <a:rPr lang="en-US" altLang="en-US" sz="2000" dirty="0"/>
              <a:t>, amino acids and other nutrients. </a:t>
            </a:r>
          </a:p>
          <a:p>
            <a:pPr lvl="1"/>
            <a:r>
              <a:rPr lang="en-US" altLang="en-US" sz="2000" dirty="0"/>
              <a:t>Lubricates </a:t>
            </a:r>
            <a:r>
              <a:rPr lang="en-US" altLang="en-US" sz="2000" u="sng" dirty="0"/>
              <a:t>joints</a:t>
            </a:r>
            <a:r>
              <a:rPr lang="en-US" altLang="en-US" sz="2000" dirty="0"/>
              <a:t>.</a:t>
            </a:r>
          </a:p>
          <a:p>
            <a:pPr lvl="1"/>
            <a:endParaRPr lang="en-US" altLang="en-US" sz="1400" i="1" dirty="0">
              <a:latin typeface="Times New Roman" pitchFamily="18" charset="0"/>
            </a:endParaRPr>
          </a:p>
          <a:p>
            <a:pPr>
              <a:buFontTx/>
              <a:buNone/>
            </a:pPr>
            <a:endParaRPr lang="en-US" altLang="en-US" sz="2400" dirty="0"/>
          </a:p>
        </p:txBody>
      </p:sp>
      <p:grpSp>
        <p:nvGrpSpPr>
          <p:cNvPr id="34862" name="Group 46"/>
          <p:cNvGrpSpPr>
            <a:grpSpLocks/>
          </p:cNvGrpSpPr>
          <p:nvPr/>
        </p:nvGrpSpPr>
        <p:grpSpPr bwMode="auto">
          <a:xfrm>
            <a:off x="7239000" y="228600"/>
            <a:ext cx="1525588" cy="2667000"/>
            <a:chOff x="4360" y="184"/>
            <a:chExt cx="1048" cy="1832"/>
          </a:xfrm>
        </p:grpSpPr>
        <p:sp>
          <p:nvSpPr>
            <p:cNvPr id="34827" name="Freeform 11"/>
            <p:cNvSpPr>
              <a:spLocks/>
            </p:cNvSpPr>
            <p:nvPr/>
          </p:nvSpPr>
          <p:spPr bwMode="auto">
            <a:xfrm>
              <a:off x="4511" y="577"/>
              <a:ext cx="897" cy="1397"/>
            </a:xfrm>
            <a:custGeom>
              <a:avLst/>
              <a:gdLst>
                <a:gd name="T0" fmla="*/ 0 w 897"/>
                <a:gd name="T1" fmla="*/ 67 h 1397"/>
                <a:gd name="T2" fmla="*/ 25 w 897"/>
                <a:gd name="T3" fmla="*/ 42 h 1397"/>
                <a:gd name="T4" fmla="*/ 201 w 897"/>
                <a:gd name="T5" fmla="*/ 8 h 1397"/>
                <a:gd name="T6" fmla="*/ 603 w 897"/>
                <a:gd name="T7" fmla="*/ 8 h 1397"/>
                <a:gd name="T8" fmla="*/ 838 w 897"/>
                <a:gd name="T9" fmla="*/ 50 h 1397"/>
                <a:gd name="T10" fmla="*/ 880 w 897"/>
                <a:gd name="T11" fmla="*/ 67 h 1397"/>
                <a:gd name="T12" fmla="*/ 897 w 897"/>
                <a:gd name="T13" fmla="*/ 109 h 1397"/>
                <a:gd name="T14" fmla="*/ 897 w 897"/>
                <a:gd name="T15" fmla="*/ 209 h 1397"/>
                <a:gd name="T16" fmla="*/ 846 w 897"/>
                <a:gd name="T17" fmla="*/ 904 h 1397"/>
                <a:gd name="T18" fmla="*/ 788 w 897"/>
                <a:gd name="T19" fmla="*/ 987 h 1397"/>
                <a:gd name="T20" fmla="*/ 695 w 897"/>
                <a:gd name="T21" fmla="*/ 1062 h 1397"/>
                <a:gd name="T22" fmla="*/ 544 w 897"/>
                <a:gd name="T23" fmla="*/ 1096 h 1397"/>
                <a:gd name="T24" fmla="*/ 503 w 897"/>
                <a:gd name="T25" fmla="*/ 1104 h 1397"/>
                <a:gd name="T26" fmla="*/ 494 w 897"/>
                <a:gd name="T27" fmla="*/ 1121 h 1397"/>
                <a:gd name="T28" fmla="*/ 503 w 897"/>
                <a:gd name="T29" fmla="*/ 1146 h 1397"/>
                <a:gd name="T30" fmla="*/ 528 w 897"/>
                <a:gd name="T31" fmla="*/ 1163 h 1397"/>
                <a:gd name="T32" fmla="*/ 746 w 897"/>
                <a:gd name="T33" fmla="*/ 1205 h 1397"/>
                <a:gd name="T34" fmla="*/ 796 w 897"/>
                <a:gd name="T35" fmla="*/ 1230 h 1397"/>
                <a:gd name="T36" fmla="*/ 813 w 897"/>
                <a:gd name="T37" fmla="*/ 1247 h 1397"/>
                <a:gd name="T38" fmla="*/ 821 w 897"/>
                <a:gd name="T39" fmla="*/ 1272 h 1397"/>
                <a:gd name="T40" fmla="*/ 804 w 897"/>
                <a:gd name="T41" fmla="*/ 1313 h 1397"/>
                <a:gd name="T42" fmla="*/ 746 w 897"/>
                <a:gd name="T43" fmla="*/ 1347 h 1397"/>
                <a:gd name="T44" fmla="*/ 637 w 897"/>
                <a:gd name="T45" fmla="*/ 1380 h 1397"/>
                <a:gd name="T46" fmla="*/ 327 w 897"/>
                <a:gd name="T47" fmla="*/ 1389 h 1397"/>
                <a:gd name="T48" fmla="*/ 134 w 897"/>
                <a:gd name="T49" fmla="*/ 1347 h 1397"/>
                <a:gd name="T50" fmla="*/ 75 w 897"/>
                <a:gd name="T51" fmla="*/ 1322 h 1397"/>
                <a:gd name="T52" fmla="*/ 58 w 897"/>
                <a:gd name="T53" fmla="*/ 1288 h 1397"/>
                <a:gd name="T54" fmla="*/ 75 w 897"/>
                <a:gd name="T55" fmla="*/ 1255 h 1397"/>
                <a:gd name="T56" fmla="*/ 134 w 897"/>
                <a:gd name="T57" fmla="*/ 1221 h 1397"/>
                <a:gd name="T58" fmla="*/ 268 w 897"/>
                <a:gd name="T59" fmla="*/ 1196 h 1397"/>
                <a:gd name="T60" fmla="*/ 335 w 897"/>
                <a:gd name="T61" fmla="*/ 1163 h 1397"/>
                <a:gd name="T62" fmla="*/ 360 w 897"/>
                <a:gd name="T63" fmla="*/ 1138 h 1397"/>
                <a:gd name="T64" fmla="*/ 360 w 897"/>
                <a:gd name="T65" fmla="*/ 1121 h 1397"/>
                <a:gd name="T66" fmla="*/ 327 w 897"/>
                <a:gd name="T67" fmla="*/ 1104 h 1397"/>
                <a:gd name="T68" fmla="*/ 218 w 897"/>
                <a:gd name="T69" fmla="*/ 1079 h 1397"/>
                <a:gd name="T70" fmla="*/ 134 w 897"/>
                <a:gd name="T71" fmla="*/ 1046 h 1397"/>
                <a:gd name="T72" fmla="*/ 58 w 897"/>
                <a:gd name="T73" fmla="*/ 979 h 1397"/>
                <a:gd name="T74" fmla="*/ 25 w 897"/>
                <a:gd name="T75" fmla="*/ 862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97" h="1397">
                  <a:moveTo>
                    <a:pt x="0" y="75"/>
                  </a:moveTo>
                  <a:lnTo>
                    <a:pt x="0" y="67"/>
                  </a:lnTo>
                  <a:lnTo>
                    <a:pt x="8" y="58"/>
                  </a:lnTo>
                  <a:lnTo>
                    <a:pt x="25" y="42"/>
                  </a:lnTo>
                  <a:lnTo>
                    <a:pt x="100" y="25"/>
                  </a:lnTo>
                  <a:lnTo>
                    <a:pt x="201" y="8"/>
                  </a:lnTo>
                  <a:lnTo>
                    <a:pt x="327" y="0"/>
                  </a:lnTo>
                  <a:lnTo>
                    <a:pt x="603" y="8"/>
                  </a:lnTo>
                  <a:lnTo>
                    <a:pt x="737" y="25"/>
                  </a:lnTo>
                  <a:lnTo>
                    <a:pt x="838" y="50"/>
                  </a:lnTo>
                  <a:lnTo>
                    <a:pt x="863" y="58"/>
                  </a:lnTo>
                  <a:lnTo>
                    <a:pt x="880" y="67"/>
                  </a:lnTo>
                  <a:lnTo>
                    <a:pt x="888" y="84"/>
                  </a:lnTo>
                  <a:lnTo>
                    <a:pt x="897" y="109"/>
                  </a:lnTo>
                  <a:lnTo>
                    <a:pt x="897" y="150"/>
                  </a:lnTo>
                  <a:lnTo>
                    <a:pt x="897" y="209"/>
                  </a:lnTo>
                  <a:lnTo>
                    <a:pt x="863" y="828"/>
                  </a:lnTo>
                  <a:lnTo>
                    <a:pt x="846" y="904"/>
                  </a:lnTo>
                  <a:lnTo>
                    <a:pt x="821" y="945"/>
                  </a:lnTo>
                  <a:lnTo>
                    <a:pt x="788" y="987"/>
                  </a:lnTo>
                  <a:lnTo>
                    <a:pt x="746" y="1029"/>
                  </a:lnTo>
                  <a:lnTo>
                    <a:pt x="695" y="1062"/>
                  </a:lnTo>
                  <a:lnTo>
                    <a:pt x="628" y="1088"/>
                  </a:lnTo>
                  <a:lnTo>
                    <a:pt x="544" y="1096"/>
                  </a:lnTo>
                  <a:lnTo>
                    <a:pt x="519" y="1096"/>
                  </a:lnTo>
                  <a:lnTo>
                    <a:pt x="503" y="1104"/>
                  </a:lnTo>
                  <a:lnTo>
                    <a:pt x="494" y="1113"/>
                  </a:lnTo>
                  <a:lnTo>
                    <a:pt x="494" y="1121"/>
                  </a:lnTo>
                  <a:lnTo>
                    <a:pt x="494" y="1138"/>
                  </a:lnTo>
                  <a:lnTo>
                    <a:pt x="503" y="1146"/>
                  </a:lnTo>
                  <a:lnTo>
                    <a:pt x="511" y="1155"/>
                  </a:lnTo>
                  <a:lnTo>
                    <a:pt x="528" y="1163"/>
                  </a:lnTo>
                  <a:lnTo>
                    <a:pt x="662" y="1180"/>
                  </a:lnTo>
                  <a:lnTo>
                    <a:pt x="746" y="1205"/>
                  </a:lnTo>
                  <a:lnTo>
                    <a:pt x="779" y="1213"/>
                  </a:lnTo>
                  <a:lnTo>
                    <a:pt x="796" y="1230"/>
                  </a:lnTo>
                  <a:lnTo>
                    <a:pt x="813" y="1238"/>
                  </a:lnTo>
                  <a:lnTo>
                    <a:pt x="813" y="1247"/>
                  </a:lnTo>
                  <a:lnTo>
                    <a:pt x="821" y="1255"/>
                  </a:lnTo>
                  <a:lnTo>
                    <a:pt x="821" y="1272"/>
                  </a:lnTo>
                  <a:lnTo>
                    <a:pt x="821" y="1288"/>
                  </a:lnTo>
                  <a:lnTo>
                    <a:pt x="804" y="1313"/>
                  </a:lnTo>
                  <a:lnTo>
                    <a:pt x="779" y="1330"/>
                  </a:lnTo>
                  <a:lnTo>
                    <a:pt x="746" y="1347"/>
                  </a:lnTo>
                  <a:lnTo>
                    <a:pt x="695" y="1364"/>
                  </a:lnTo>
                  <a:lnTo>
                    <a:pt x="637" y="1380"/>
                  </a:lnTo>
                  <a:lnTo>
                    <a:pt x="469" y="1397"/>
                  </a:lnTo>
                  <a:lnTo>
                    <a:pt x="327" y="1389"/>
                  </a:lnTo>
                  <a:lnTo>
                    <a:pt x="218" y="1372"/>
                  </a:lnTo>
                  <a:lnTo>
                    <a:pt x="134" y="1347"/>
                  </a:lnTo>
                  <a:lnTo>
                    <a:pt x="100" y="1339"/>
                  </a:lnTo>
                  <a:lnTo>
                    <a:pt x="75" y="1322"/>
                  </a:lnTo>
                  <a:lnTo>
                    <a:pt x="67" y="1305"/>
                  </a:lnTo>
                  <a:lnTo>
                    <a:pt x="58" y="1288"/>
                  </a:lnTo>
                  <a:lnTo>
                    <a:pt x="67" y="1272"/>
                  </a:lnTo>
                  <a:lnTo>
                    <a:pt x="75" y="1255"/>
                  </a:lnTo>
                  <a:lnTo>
                    <a:pt x="100" y="1238"/>
                  </a:lnTo>
                  <a:lnTo>
                    <a:pt x="134" y="1221"/>
                  </a:lnTo>
                  <a:lnTo>
                    <a:pt x="218" y="1205"/>
                  </a:lnTo>
                  <a:lnTo>
                    <a:pt x="268" y="1196"/>
                  </a:lnTo>
                  <a:lnTo>
                    <a:pt x="310" y="1180"/>
                  </a:lnTo>
                  <a:lnTo>
                    <a:pt x="335" y="1163"/>
                  </a:lnTo>
                  <a:lnTo>
                    <a:pt x="352" y="1146"/>
                  </a:lnTo>
                  <a:lnTo>
                    <a:pt x="360" y="1138"/>
                  </a:lnTo>
                  <a:lnTo>
                    <a:pt x="360" y="1129"/>
                  </a:lnTo>
                  <a:lnTo>
                    <a:pt x="360" y="1121"/>
                  </a:lnTo>
                  <a:lnTo>
                    <a:pt x="352" y="1113"/>
                  </a:lnTo>
                  <a:lnTo>
                    <a:pt x="327" y="1104"/>
                  </a:lnTo>
                  <a:lnTo>
                    <a:pt x="293" y="1096"/>
                  </a:lnTo>
                  <a:lnTo>
                    <a:pt x="218" y="1079"/>
                  </a:lnTo>
                  <a:lnTo>
                    <a:pt x="176" y="1062"/>
                  </a:lnTo>
                  <a:lnTo>
                    <a:pt x="134" y="1046"/>
                  </a:lnTo>
                  <a:lnTo>
                    <a:pt x="92" y="1012"/>
                  </a:lnTo>
                  <a:lnTo>
                    <a:pt x="58" y="979"/>
                  </a:lnTo>
                  <a:lnTo>
                    <a:pt x="33" y="929"/>
                  </a:lnTo>
                  <a:lnTo>
                    <a:pt x="25" y="862"/>
                  </a:lnTo>
                  <a:lnTo>
                    <a:pt x="0" y="75"/>
                  </a:lnTo>
                  <a:close/>
                </a:path>
              </a:pathLst>
            </a:cu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8" name="Freeform 12"/>
            <p:cNvSpPr>
              <a:spLocks/>
            </p:cNvSpPr>
            <p:nvPr/>
          </p:nvSpPr>
          <p:spPr bwMode="auto">
            <a:xfrm>
              <a:off x="4502" y="569"/>
              <a:ext cx="897" cy="1397"/>
            </a:xfrm>
            <a:custGeom>
              <a:avLst/>
              <a:gdLst>
                <a:gd name="T0" fmla="*/ 0 w 897"/>
                <a:gd name="T1" fmla="*/ 66 h 1397"/>
                <a:gd name="T2" fmla="*/ 25 w 897"/>
                <a:gd name="T3" fmla="*/ 41 h 1397"/>
                <a:gd name="T4" fmla="*/ 201 w 897"/>
                <a:gd name="T5" fmla="*/ 8 h 1397"/>
                <a:gd name="T6" fmla="*/ 604 w 897"/>
                <a:gd name="T7" fmla="*/ 8 h 1397"/>
                <a:gd name="T8" fmla="*/ 839 w 897"/>
                <a:gd name="T9" fmla="*/ 50 h 1397"/>
                <a:gd name="T10" fmla="*/ 880 w 897"/>
                <a:gd name="T11" fmla="*/ 66 h 1397"/>
                <a:gd name="T12" fmla="*/ 897 w 897"/>
                <a:gd name="T13" fmla="*/ 108 h 1397"/>
                <a:gd name="T14" fmla="*/ 897 w 897"/>
                <a:gd name="T15" fmla="*/ 209 h 1397"/>
                <a:gd name="T16" fmla="*/ 847 w 897"/>
                <a:gd name="T17" fmla="*/ 903 h 1397"/>
                <a:gd name="T18" fmla="*/ 788 w 897"/>
                <a:gd name="T19" fmla="*/ 987 h 1397"/>
                <a:gd name="T20" fmla="*/ 696 w 897"/>
                <a:gd name="T21" fmla="*/ 1062 h 1397"/>
                <a:gd name="T22" fmla="*/ 545 w 897"/>
                <a:gd name="T23" fmla="*/ 1096 h 1397"/>
                <a:gd name="T24" fmla="*/ 503 w 897"/>
                <a:gd name="T25" fmla="*/ 1104 h 1397"/>
                <a:gd name="T26" fmla="*/ 495 w 897"/>
                <a:gd name="T27" fmla="*/ 1121 h 1397"/>
                <a:gd name="T28" fmla="*/ 503 w 897"/>
                <a:gd name="T29" fmla="*/ 1146 h 1397"/>
                <a:gd name="T30" fmla="*/ 528 w 897"/>
                <a:gd name="T31" fmla="*/ 1163 h 1397"/>
                <a:gd name="T32" fmla="*/ 746 w 897"/>
                <a:gd name="T33" fmla="*/ 1204 h 1397"/>
                <a:gd name="T34" fmla="*/ 797 w 897"/>
                <a:gd name="T35" fmla="*/ 1229 h 1397"/>
                <a:gd name="T36" fmla="*/ 813 w 897"/>
                <a:gd name="T37" fmla="*/ 1246 h 1397"/>
                <a:gd name="T38" fmla="*/ 822 w 897"/>
                <a:gd name="T39" fmla="*/ 1271 h 1397"/>
                <a:gd name="T40" fmla="*/ 805 w 897"/>
                <a:gd name="T41" fmla="*/ 1313 h 1397"/>
                <a:gd name="T42" fmla="*/ 746 w 897"/>
                <a:gd name="T43" fmla="*/ 1347 h 1397"/>
                <a:gd name="T44" fmla="*/ 637 w 897"/>
                <a:gd name="T45" fmla="*/ 1380 h 1397"/>
                <a:gd name="T46" fmla="*/ 327 w 897"/>
                <a:gd name="T47" fmla="*/ 1388 h 1397"/>
                <a:gd name="T48" fmla="*/ 134 w 897"/>
                <a:gd name="T49" fmla="*/ 1347 h 1397"/>
                <a:gd name="T50" fmla="*/ 76 w 897"/>
                <a:gd name="T51" fmla="*/ 1321 h 1397"/>
                <a:gd name="T52" fmla="*/ 59 w 897"/>
                <a:gd name="T53" fmla="*/ 1288 h 1397"/>
                <a:gd name="T54" fmla="*/ 76 w 897"/>
                <a:gd name="T55" fmla="*/ 1255 h 1397"/>
                <a:gd name="T56" fmla="*/ 134 w 897"/>
                <a:gd name="T57" fmla="*/ 1221 h 1397"/>
                <a:gd name="T58" fmla="*/ 268 w 897"/>
                <a:gd name="T59" fmla="*/ 1196 h 1397"/>
                <a:gd name="T60" fmla="*/ 336 w 897"/>
                <a:gd name="T61" fmla="*/ 1163 h 1397"/>
                <a:gd name="T62" fmla="*/ 361 w 897"/>
                <a:gd name="T63" fmla="*/ 1137 h 1397"/>
                <a:gd name="T64" fmla="*/ 361 w 897"/>
                <a:gd name="T65" fmla="*/ 1121 h 1397"/>
                <a:gd name="T66" fmla="*/ 327 w 897"/>
                <a:gd name="T67" fmla="*/ 1104 h 1397"/>
                <a:gd name="T68" fmla="*/ 218 w 897"/>
                <a:gd name="T69" fmla="*/ 1079 h 1397"/>
                <a:gd name="T70" fmla="*/ 134 w 897"/>
                <a:gd name="T71" fmla="*/ 1045 h 1397"/>
                <a:gd name="T72" fmla="*/ 59 w 897"/>
                <a:gd name="T73" fmla="*/ 978 h 1397"/>
                <a:gd name="T74" fmla="*/ 25 w 897"/>
                <a:gd name="T75" fmla="*/ 861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97" h="1397">
                  <a:moveTo>
                    <a:pt x="0" y="75"/>
                  </a:moveTo>
                  <a:lnTo>
                    <a:pt x="0" y="66"/>
                  </a:lnTo>
                  <a:lnTo>
                    <a:pt x="9" y="58"/>
                  </a:lnTo>
                  <a:lnTo>
                    <a:pt x="25" y="41"/>
                  </a:lnTo>
                  <a:lnTo>
                    <a:pt x="101" y="25"/>
                  </a:lnTo>
                  <a:lnTo>
                    <a:pt x="201" y="8"/>
                  </a:lnTo>
                  <a:lnTo>
                    <a:pt x="327" y="0"/>
                  </a:lnTo>
                  <a:lnTo>
                    <a:pt x="604" y="8"/>
                  </a:lnTo>
                  <a:lnTo>
                    <a:pt x="738" y="25"/>
                  </a:lnTo>
                  <a:lnTo>
                    <a:pt x="839" y="50"/>
                  </a:lnTo>
                  <a:lnTo>
                    <a:pt x="864" y="58"/>
                  </a:lnTo>
                  <a:lnTo>
                    <a:pt x="880" y="66"/>
                  </a:lnTo>
                  <a:lnTo>
                    <a:pt x="889" y="83"/>
                  </a:lnTo>
                  <a:lnTo>
                    <a:pt x="897" y="108"/>
                  </a:lnTo>
                  <a:lnTo>
                    <a:pt x="897" y="150"/>
                  </a:lnTo>
                  <a:lnTo>
                    <a:pt x="897" y="209"/>
                  </a:lnTo>
                  <a:lnTo>
                    <a:pt x="864" y="828"/>
                  </a:lnTo>
                  <a:lnTo>
                    <a:pt x="847" y="903"/>
                  </a:lnTo>
                  <a:lnTo>
                    <a:pt x="822" y="945"/>
                  </a:lnTo>
                  <a:lnTo>
                    <a:pt x="788" y="987"/>
                  </a:lnTo>
                  <a:lnTo>
                    <a:pt x="746" y="1029"/>
                  </a:lnTo>
                  <a:lnTo>
                    <a:pt x="696" y="1062"/>
                  </a:lnTo>
                  <a:lnTo>
                    <a:pt x="629" y="1087"/>
                  </a:lnTo>
                  <a:lnTo>
                    <a:pt x="545" y="1096"/>
                  </a:lnTo>
                  <a:lnTo>
                    <a:pt x="520" y="1096"/>
                  </a:lnTo>
                  <a:lnTo>
                    <a:pt x="503" y="1104"/>
                  </a:lnTo>
                  <a:lnTo>
                    <a:pt x="495" y="1112"/>
                  </a:lnTo>
                  <a:lnTo>
                    <a:pt x="495" y="1121"/>
                  </a:lnTo>
                  <a:lnTo>
                    <a:pt x="495" y="1137"/>
                  </a:lnTo>
                  <a:lnTo>
                    <a:pt x="503" y="1146"/>
                  </a:lnTo>
                  <a:lnTo>
                    <a:pt x="512" y="1154"/>
                  </a:lnTo>
                  <a:lnTo>
                    <a:pt x="528" y="1163"/>
                  </a:lnTo>
                  <a:lnTo>
                    <a:pt x="662" y="1179"/>
                  </a:lnTo>
                  <a:lnTo>
                    <a:pt x="746" y="1204"/>
                  </a:lnTo>
                  <a:lnTo>
                    <a:pt x="780" y="1213"/>
                  </a:lnTo>
                  <a:lnTo>
                    <a:pt x="797" y="1229"/>
                  </a:lnTo>
                  <a:lnTo>
                    <a:pt x="813" y="1238"/>
                  </a:lnTo>
                  <a:lnTo>
                    <a:pt x="813" y="1246"/>
                  </a:lnTo>
                  <a:lnTo>
                    <a:pt x="822" y="1255"/>
                  </a:lnTo>
                  <a:lnTo>
                    <a:pt x="822" y="1271"/>
                  </a:lnTo>
                  <a:lnTo>
                    <a:pt x="822" y="1288"/>
                  </a:lnTo>
                  <a:lnTo>
                    <a:pt x="805" y="1313"/>
                  </a:lnTo>
                  <a:lnTo>
                    <a:pt x="780" y="1330"/>
                  </a:lnTo>
                  <a:lnTo>
                    <a:pt x="746" y="1347"/>
                  </a:lnTo>
                  <a:lnTo>
                    <a:pt x="696" y="1363"/>
                  </a:lnTo>
                  <a:lnTo>
                    <a:pt x="637" y="1380"/>
                  </a:lnTo>
                  <a:lnTo>
                    <a:pt x="470" y="1397"/>
                  </a:lnTo>
                  <a:lnTo>
                    <a:pt x="327" y="1388"/>
                  </a:lnTo>
                  <a:lnTo>
                    <a:pt x="218" y="1372"/>
                  </a:lnTo>
                  <a:lnTo>
                    <a:pt x="134" y="1347"/>
                  </a:lnTo>
                  <a:lnTo>
                    <a:pt x="101" y="1338"/>
                  </a:lnTo>
                  <a:lnTo>
                    <a:pt x="76" y="1321"/>
                  </a:lnTo>
                  <a:lnTo>
                    <a:pt x="67" y="1305"/>
                  </a:lnTo>
                  <a:lnTo>
                    <a:pt x="59" y="1288"/>
                  </a:lnTo>
                  <a:lnTo>
                    <a:pt x="67" y="1271"/>
                  </a:lnTo>
                  <a:lnTo>
                    <a:pt x="76" y="1255"/>
                  </a:lnTo>
                  <a:lnTo>
                    <a:pt x="101" y="1238"/>
                  </a:lnTo>
                  <a:lnTo>
                    <a:pt x="134" y="1221"/>
                  </a:lnTo>
                  <a:lnTo>
                    <a:pt x="218" y="1204"/>
                  </a:lnTo>
                  <a:lnTo>
                    <a:pt x="268" y="1196"/>
                  </a:lnTo>
                  <a:lnTo>
                    <a:pt x="310" y="1179"/>
                  </a:lnTo>
                  <a:lnTo>
                    <a:pt x="336" y="1163"/>
                  </a:lnTo>
                  <a:lnTo>
                    <a:pt x="352" y="1146"/>
                  </a:lnTo>
                  <a:lnTo>
                    <a:pt x="361" y="1137"/>
                  </a:lnTo>
                  <a:lnTo>
                    <a:pt x="361" y="1129"/>
                  </a:lnTo>
                  <a:lnTo>
                    <a:pt x="361" y="1121"/>
                  </a:lnTo>
                  <a:lnTo>
                    <a:pt x="352" y="1112"/>
                  </a:lnTo>
                  <a:lnTo>
                    <a:pt x="327" y="1104"/>
                  </a:lnTo>
                  <a:lnTo>
                    <a:pt x="294" y="1096"/>
                  </a:lnTo>
                  <a:lnTo>
                    <a:pt x="218" y="1079"/>
                  </a:lnTo>
                  <a:lnTo>
                    <a:pt x="176" y="1062"/>
                  </a:lnTo>
                  <a:lnTo>
                    <a:pt x="134" y="1045"/>
                  </a:lnTo>
                  <a:lnTo>
                    <a:pt x="92" y="1012"/>
                  </a:lnTo>
                  <a:lnTo>
                    <a:pt x="59" y="978"/>
                  </a:lnTo>
                  <a:lnTo>
                    <a:pt x="34" y="928"/>
                  </a:lnTo>
                  <a:lnTo>
                    <a:pt x="25" y="861"/>
                  </a:lnTo>
                  <a:lnTo>
                    <a:pt x="0" y="75"/>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29" name="Freeform 13"/>
            <p:cNvSpPr>
              <a:spLocks/>
            </p:cNvSpPr>
            <p:nvPr/>
          </p:nvSpPr>
          <p:spPr bwMode="auto">
            <a:xfrm>
              <a:off x="4578" y="1824"/>
              <a:ext cx="779" cy="192"/>
            </a:xfrm>
            <a:custGeom>
              <a:avLst/>
              <a:gdLst>
                <a:gd name="T0" fmla="*/ 746 w 779"/>
                <a:gd name="T1" fmla="*/ 0 h 192"/>
                <a:gd name="T2" fmla="*/ 754 w 779"/>
                <a:gd name="T3" fmla="*/ 8 h 192"/>
                <a:gd name="T4" fmla="*/ 754 w 779"/>
                <a:gd name="T5" fmla="*/ 25 h 192"/>
                <a:gd name="T6" fmla="*/ 746 w 779"/>
                <a:gd name="T7" fmla="*/ 50 h 192"/>
                <a:gd name="T8" fmla="*/ 721 w 779"/>
                <a:gd name="T9" fmla="*/ 75 h 192"/>
                <a:gd name="T10" fmla="*/ 687 w 779"/>
                <a:gd name="T11" fmla="*/ 100 h 192"/>
                <a:gd name="T12" fmla="*/ 637 w 779"/>
                <a:gd name="T13" fmla="*/ 117 h 192"/>
                <a:gd name="T14" fmla="*/ 578 w 779"/>
                <a:gd name="T15" fmla="*/ 133 h 192"/>
                <a:gd name="T16" fmla="*/ 494 w 779"/>
                <a:gd name="T17" fmla="*/ 142 h 192"/>
                <a:gd name="T18" fmla="*/ 402 w 779"/>
                <a:gd name="T19" fmla="*/ 150 h 192"/>
                <a:gd name="T20" fmla="*/ 268 w 779"/>
                <a:gd name="T21" fmla="*/ 142 h 192"/>
                <a:gd name="T22" fmla="*/ 151 w 779"/>
                <a:gd name="T23" fmla="*/ 125 h 192"/>
                <a:gd name="T24" fmla="*/ 58 w 779"/>
                <a:gd name="T25" fmla="*/ 100 h 192"/>
                <a:gd name="T26" fmla="*/ 25 w 779"/>
                <a:gd name="T27" fmla="*/ 83 h 192"/>
                <a:gd name="T28" fmla="*/ 0 w 779"/>
                <a:gd name="T29" fmla="*/ 66 h 192"/>
                <a:gd name="T30" fmla="*/ 8 w 779"/>
                <a:gd name="T31" fmla="*/ 83 h 192"/>
                <a:gd name="T32" fmla="*/ 16 w 779"/>
                <a:gd name="T33" fmla="*/ 92 h 192"/>
                <a:gd name="T34" fmla="*/ 33 w 779"/>
                <a:gd name="T35" fmla="*/ 117 h 192"/>
                <a:gd name="T36" fmla="*/ 67 w 779"/>
                <a:gd name="T37" fmla="*/ 133 h 192"/>
                <a:gd name="T38" fmla="*/ 100 w 779"/>
                <a:gd name="T39" fmla="*/ 150 h 192"/>
                <a:gd name="T40" fmla="*/ 184 w 779"/>
                <a:gd name="T41" fmla="*/ 175 h 192"/>
                <a:gd name="T42" fmla="*/ 260 w 779"/>
                <a:gd name="T43" fmla="*/ 184 h 192"/>
                <a:gd name="T44" fmla="*/ 343 w 779"/>
                <a:gd name="T45" fmla="*/ 192 h 192"/>
                <a:gd name="T46" fmla="*/ 436 w 779"/>
                <a:gd name="T47" fmla="*/ 184 h 192"/>
                <a:gd name="T48" fmla="*/ 612 w 779"/>
                <a:gd name="T49" fmla="*/ 167 h 192"/>
                <a:gd name="T50" fmla="*/ 695 w 779"/>
                <a:gd name="T51" fmla="*/ 133 h 192"/>
                <a:gd name="T52" fmla="*/ 729 w 779"/>
                <a:gd name="T53" fmla="*/ 117 h 192"/>
                <a:gd name="T54" fmla="*/ 754 w 779"/>
                <a:gd name="T55" fmla="*/ 100 h 192"/>
                <a:gd name="T56" fmla="*/ 771 w 779"/>
                <a:gd name="T57" fmla="*/ 75 h 192"/>
                <a:gd name="T58" fmla="*/ 779 w 779"/>
                <a:gd name="T59" fmla="*/ 58 h 192"/>
                <a:gd name="T60" fmla="*/ 779 w 779"/>
                <a:gd name="T61" fmla="*/ 50 h 192"/>
                <a:gd name="T62" fmla="*/ 779 w 779"/>
                <a:gd name="T63" fmla="*/ 33 h 192"/>
                <a:gd name="T64" fmla="*/ 771 w 779"/>
                <a:gd name="T65" fmla="*/ 25 h 192"/>
                <a:gd name="T66" fmla="*/ 746 w 779"/>
                <a:gd name="T6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9" h="192">
                  <a:moveTo>
                    <a:pt x="746" y="0"/>
                  </a:moveTo>
                  <a:lnTo>
                    <a:pt x="754" y="8"/>
                  </a:lnTo>
                  <a:lnTo>
                    <a:pt x="754" y="25"/>
                  </a:lnTo>
                  <a:lnTo>
                    <a:pt x="746" y="50"/>
                  </a:lnTo>
                  <a:lnTo>
                    <a:pt x="721" y="75"/>
                  </a:lnTo>
                  <a:lnTo>
                    <a:pt x="687" y="100"/>
                  </a:lnTo>
                  <a:lnTo>
                    <a:pt x="637" y="117"/>
                  </a:lnTo>
                  <a:lnTo>
                    <a:pt x="578" y="133"/>
                  </a:lnTo>
                  <a:lnTo>
                    <a:pt x="494" y="142"/>
                  </a:lnTo>
                  <a:lnTo>
                    <a:pt x="402" y="150"/>
                  </a:lnTo>
                  <a:lnTo>
                    <a:pt x="268" y="142"/>
                  </a:lnTo>
                  <a:lnTo>
                    <a:pt x="151" y="125"/>
                  </a:lnTo>
                  <a:lnTo>
                    <a:pt x="58" y="100"/>
                  </a:lnTo>
                  <a:lnTo>
                    <a:pt x="25" y="83"/>
                  </a:lnTo>
                  <a:lnTo>
                    <a:pt x="0" y="66"/>
                  </a:lnTo>
                  <a:lnTo>
                    <a:pt x="8" y="83"/>
                  </a:lnTo>
                  <a:lnTo>
                    <a:pt x="16" y="92"/>
                  </a:lnTo>
                  <a:lnTo>
                    <a:pt x="33" y="117"/>
                  </a:lnTo>
                  <a:lnTo>
                    <a:pt x="67" y="133"/>
                  </a:lnTo>
                  <a:lnTo>
                    <a:pt x="100" y="150"/>
                  </a:lnTo>
                  <a:lnTo>
                    <a:pt x="184" y="175"/>
                  </a:lnTo>
                  <a:lnTo>
                    <a:pt x="260" y="184"/>
                  </a:lnTo>
                  <a:lnTo>
                    <a:pt x="343" y="192"/>
                  </a:lnTo>
                  <a:lnTo>
                    <a:pt x="436" y="184"/>
                  </a:lnTo>
                  <a:lnTo>
                    <a:pt x="612" y="167"/>
                  </a:lnTo>
                  <a:lnTo>
                    <a:pt x="695" y="133"/>
                  </a:lnTo>
                  <a:lnTo>
                    <a:pt x="729" y="117"/>
                  </a:lnTo>
                  <a:lnTo>
                    <a:pt x="754" y="100"/>
                  </a:lnTo>
                  <a:lnTo>
                    <a:pt x="771" y="75"/>
                  </a:lnTo>
                  <a:lnTo>
                    <a:pt x="779" y="58"/>
                  </a:lnTo>
                  <a:lnTo>
                    <a:pt x="779" y="50"/>
                  </a:lnTo>
                  <a:lnTo>
                    <a:pt x="779" y="33"/>
                  </a:lnTo>
                  <a:lnTo>
                    <a:pt x="771" y="25"/>
                  </a:lnTo>
                  <a:lnTo>
                    <a:pt x="7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0" name="Freeform 14"/>
            <p:cNvSpPr>
              <a:spLocks/>
            </p:cNvSpPr>
            <p:nvPr/>
          </p:nvSpPr>
          <p:spPr bwMode="auto">
            <a:xfrm>
              <a:off x="4536" y="652"/>
              <a:ext cx="779" cy="50"/>
            </a:xfrm>
            <a:custGeom>
              <a:avLst/>
              <a:gdLst>
                <a:gd name="T0" fmla="*/ 779 w 779"/>
                <a:gd name="T1" fmla="*/ 0 h 50"/>
                <a:gd name="T2" fmla="*/ 436 w 779"/>
                <a:gd name="T3" fmla="*/ 50 h 50"/>
                <a:gd name="T4" fmla="*/ 209 w 779"/>
                <a:gd name="T5" fmla="*/ 50 h 50"/>
                <a:gd name="T6" fmla="*/ 100 w 779"/>
                <a:gd name="T7" fmla="*/ 42 h 50"/>
                <a:gd name="T8" fmla="*/ 0 w 779"/>
                <a:gd name="T9" fmla="*/ 25 h 50"/>
              </a:gdLst>
              <a:ahLst/>
              <a:cxnLst>
                <a:cxn ang="0">
                  <a:pos x="T0" y="T1"/>
                </a:cxn>
                <a:cxn ang="0">
                  <a:pos x="T2" y="T3"/>
                </a:cxn>
                <a:cxn ang="0">
                  <a:pos x="T4" y="T5"/>
                </a:cxn>
                <a:cxn ang="0">
                  <a:pos x="T6" y="T7"/>
                </a:cxn>
                <a:cxn ang="0">
                  <a:pos x="T8" y="T9"/>
                </a:cxn>
              </a:cxnLst>
              <a:rect l="0" t="0" r="r" b="b"/>
              <a:pathLst>
                <a:path w="779" h="50">
                  <a:moveTo>
                    <a:pt x="779" y="0"/>
                  </a:moveTo>
                  <a:lnTo>
                    <a:pt x="436" y="50"/>
                  </a:lnTo>
                  <a:lnTo>
                    <a:pt x="209" y="50"/>
                  </a:lnTo>
                  <a:lnTo>
                    <a:pt x="100" y="42"/>
                  </a:lnTo>
                  <a:lnTo>
                    <a:pt x="0" y="25"/>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1" name="Freeform 15"/>
            <p:cNvSpPr>
              <a:spLocks/>
            </p:cNvSpPr>
            <p:nvPr/>
          </p:nvSpPr>
          <p:spPr bwMode="auto">
            <a:xfrm>
              <a:off x="4611" y="803"/>
              <a:ext cx="721" cy="795"/>
            </a:xfrm>
            <a:custGeom>
              <a:avLst/>
              <a:gdLst>
                <a:gd name="T0" fmla="*/ 9 w 721"/>
                <a:gd name="T1" fmla="*/ 50 h 795"/>
                <a:gd name="T2" fmla="*/ 67 w 721"/>
                <a:gd name="T3" fmla="*/ 25 h 795"/>
                <a:gd name="T4" fmla="*/ 151 w 721"/>
                <a:gd name="T5" fmla="*/ 17 h 795"/>
                <a:gd name="T6" fmla="*/ 369 w 721"/>
                <a:gd name="T7" fmla="*/ 0 h 795"/>
                <a:gd name="T8" fmla="*/ 579 w 721"/>
                <a:gd name="T9" fmla="*/ 17 h 795"/>
                <a:gd name="T10" fmla="*/ 662 w 721"/>
                <a:gd name="T11" fmla="*/ 25 h 795"/>
                <a:gd name="T12" fmla="*/ 721 w 721"/>
                <a:gd name="T13" fmla="*/ 50 h 795"/>
                <a:gd name="T14" fmla="*/ 721 w 721"/>
                <a:gd name="T15" fmla="*/ 301 h 795"/>
                <a:gd name="T16" fmla="*/ 704 w 721"/>
                <a:gd name="T17" fmla="*/ 493 h 795"/>
                <a:gd name="T18" fmla="*/ 696 w 721"/>
                <a:gd name="T19" fmla="*/ 577 h 795"/>
                <a:gd name="T20" fmla="*/ 671 w 721"/>
                <a:gd name="T21" fmla="*/ 636 h 795"/>
                <a:gd name="T22" fmla="*/ 646 w 721"/>
                <a:gd name="T23" fmla="*/ 669 h 795"/>
                <a:gd name="T24" fmla="*/ 612 w 721"/>
                <a:gd name="T25" fmla="*/ 703 h 795"/>
                <a:gd name="T26" fmla="*/ 570 w 721"/>
                <a:gd name="T27" fmla="*/ 736 h 795"/>
                <a:gd name="T28" fmla="*/ 520 w 721"/>
                <a:gd name="T29" fmla="*/ 753 h 795"/>
                <a:gd name="T30" fmla="*/ 470 w 721"/>
                <a:gd name="T31" fmla="*/ 770 h 795"/>
                <a:gd name="T32" fmla="*/ 419 w 721"/>
                <a:gd name="T33" fmla="*/ 786 h 795"/>
                <a:gd name="T34" fmla="*/ 369 w 721"/>
                <a:gd name="T35" fmla="*/ 795 h 795"/>
                <a:gd name="T36" fmla="*/ 310 w 721"/>
                <a:gd name="T37" fmla="*/ 795 h 795"/>
                <a:gd name="T38" fmla="*/ 210 w 721"/>
                <a:gd name="T39" fmla="*/ 786 h 795"/>
                <a:gd name="T40" fmla="*/ 159 w 721"/>
                <a:gd name="T41" fmla="*/ 770 h 795"/>
                <a:gd name="T42" fmla="*/ 109 w 721"/>
                <a:gd name="T43" fmla="*/ 753 h 795"/>
                <a:gd name="T44" fmla="*/ 67 w 721"/>
                <a:gd name="T45" fmla="*/ 728 h 795"/>
                <a:gd name="T46" fmla="*/ 34 w 721"/>
                <a:gd name="T47" fmla="*/ 694 h 795"/>
                <a:gd name="T48" fmla="*/ 17 w 721"/>
                <a:gd name="T49" fmla="*/ 661 h 795"/>
                <a:gd name="T50" fmla="*/ 0 w 721"/>
                <a:gd name="T51" fmla="*/ 611 h 795"/>
                <a:gd name="T52" fmla="*/ 0 w 721"/>
                <a:gd name="T53" fmla="*/ 334 h 795"/>
                <a:gd name="T54" fmla="*/ 0 w 721"/>
                <a:gd name="T55" fmla="*/ 142 h 795"/>
                <a:gd name="T56" fmla="*/ 9 w 721"/>
                <a:gd name="T57" fmla="*/ 75 h 795"/>
                <a:gd name="T58" fmla="*/ 9 w 721"/>
                <a:gd name="T59" fmla="*/ 58 h 795"/>
                <a:gd name="T60" fmla="*/ 9 w 721"/>
                <a:gd name="T61" fmla="*/ 50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21" h="795">
                  <a:moveTo>
                    <a:pt x="9" y="50"/>
                  </a:moveTo>
                  <a:lnTo>
                    <a:pt x="67" y="25"/>
                  </a:lnTo>
                  <a:lnTo>
                    <a:pt x="151" y="17"/>
                  </a:lnTo>
                  <a:lnTo>
                    <a:pt x="369" y="0"/>
                  </a:lnTo>
                  <a:lnTo>
                    <a:pt x="579" y="17"/>
                  </a:lnTo>
                  <a:lnTo>
                    <a:pt x="662" y="25"/>
                  </a:lnTo>
                  <a:lnTo>
                    <a:pt x="721" y="50"/>
                  </a:lnTo>
                  <a:lnTo>
                    <a:pt x="721" y="301"/>
                  </a:lnTo>
                  <a:lnTo>
                    <a:pt x="704" y="493"/>
                  </a:lnTo>
                  <a:lnTo>
                    <a:pt x="696" y="577"/>
                  </a:lnTo>
                  <a:lnTo>
                    <a:pt x="671" y="636"/>
                  </a:lnTo>
                  <a:lnTo>
                    <a:pt x="646" y="669"/>
                  </a:lnTo>
                  <a:lnTo>
                    <a:pt x="612" y="703"/>
                  </a:lnTo>
                  <a:lnTo>
                    <a:pt x="570" y="736"/>
                  </a:lnTo>
                  <a:lnTo>
                    <a:pt x="520" y="753"/>
                  </a:lnTo>
                  <a:lnTo>
                    <a:pt x="470" y="770"/>
                  </a:lnTo>
                  <a:lnTo>
                    <a:pt x="419" y="786"/>
                  </a:lnTo>
                  <a:lnTo>
                    <a:pt x="369" y="795"/>
                  </a:lnTo>
                  <a:lnTo>
                    <a:pt x="310" y="795"/>
                  </a:lnTo>
                  <a:lnTo>
                    <a:pt x="210" y="786"/>
                  </a:lnTo>
                  <a:lnTo>
                    <a:pt x="159" y="770"/>
                  </a:lnTo>
                  <a:lnTo>
                    <a:pt x="109" y="753"/>
                  </a:lnTo>
                  <a:lnTo>
                    <a:pt x="67" y="728"/>
                  </a:lnTo>
                  <a:lnTo>
                    <a:pt x="34" y="694"/>
                  </a:lnTo>
                  <a:lnTo>
                    <a:pt x="17" y="661"/>
                  </a:lnTo>
                  <a:lnTo>
                    <a:pt x="0" y="611"/>
                  </a:lnTo>
                  <a:lnTo>
                    <a:pt x="0" y="334"/>
                  </a:lnTo>
                  <a:lnTo>
                    <a:pt x="0" y="142"/>
                  </a:lnTo>
                  <a:lnTo>
                    <a:pt x="9" y="75"/>
                  </a:lnTo>
                  <a:lnTo>
                    <a:pt x="9" y="58"/>
                  </a:lnTo>
                  <a:lnTo>
                    <a:pt x="9" y="5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2" name="Freeform 16"/>
            <p:cNvSpPr>
              <a:spLocks/>
            </p:cNvSpPr>
            <p:nvPr/>
          </p:nvSpPr>
          <p:spPr bwMode="auto">
            <a:xfrm>
              <a:off x="4628" y="903"/>
              <a:ext cx="318" cy="343"/>
            </a:xfrm>
            <a:custGeom>
              <a:avLst/>
              <a:gdLst>
                <a:gd name="T0" fmla="*/ 159 w 318"/>
                <a:gd name="T1" fmla="*/ 9 h 343"/>
                <a:gd name="T2" fmla="*/ 243 w 318"/>
                <a:gd name="T3" fmla="*/ 75 h 343"/>
                <a:gd name="T4" fmla="*/ 310 w 318"/>
                <a:gd name="T5" fmla="*/ 142 h 343"/>
                <a:gd name="T6" fmla="*/ 318 w 318"/>
                <a:gd name="T7" fmla="*/ 159 h 343"/>
                <a:gd name="T8" fmla="*/ 318 w 318"/>
                <a:gd name="T9" fmla="*/ 184 h 343"/>
                <a:gd name="T10" fmla="*/ 310 w 318"/>
                <a:gd name="T11" fmla="*/ 209 h 343"/>
                <a:gd name="T12" fmla="*/ 293 w 318"/>
                <a:gd name="T13" fmla="*/ 234 h 343"/>
                <a:gd name="T14" fmla="*/ 243 w 318"/>
                <a:gd name="T15" fmla="*/ 293 h 343"/>
                <a:gd name="T16" fmla="*/ 176 w 318"/>
                <a:gd name="T17" fmla="*/ 335 h 343"/>
                <a:gd name="T18" fmla="*/ 159 w 318"/>
                <a:gd name="T19" fmla="*/ 343 h 343"/>
                <a:gd name="T20" fmla="*/ 151 w 318"/>
                <a:gd name="T21" fmla="*/ 343 h 343"/>
                <a:gd name="T22" fmla="*/ 117 w 318"/>
                <a:gd name="T23" fmla="*/ 343 h 343"/>
                <a:gd name="T24" fmla="*/ 92 w 318"/>
                <a:gd name="T25" fmla="*/ 335 h 343"/>
                <a:gd name="T26" fmla="*/ 67 w 318"/>
                <a:gd name="T27" fmla="*/ 318 h 343"/>
                <a:gd name="T28" fmla="*/ 33 w 318"/>
                <a:gd name="T29" fmla="*/ 276 h 343"/>
                <a:gd name="T30" fmla="*/ 8 w 318"/>
                <a:gd name="T31" fmla="*/ 243 h 343"/>
                <a:gd name="T32" fmla="*/ 0 w 318"/>
                <a:gd name="T33" fmla="*/ 134 h 343"/>
                <a:gd name="T34" fmla="*/ 67 w 318"/>
                <a:gd name="T35" fmla="*/ 59 h 343"/>
                <a:gd name="T36" fmla="*/ 117 w 318"/>
                <a:gd name="T37" fmla="*/ 17 h 343"/>
                <a:gd name="T38" fmla="*/ 142 w 318"/>
                <a:gd name="T39" fmla="*/ 9 h 343"/>
                <a:gd name="T40" fmla="*/ 151 w 318"/>
                <a:gd name="T41" fmla="*/ 0 h 343"/>
                <a:gd name="T42" fmla="*/ 159 w 318"/>
                <a:gd name="T43" fmla="*/ 9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8" h="343">
                  <a:moveTo>
                    <a:pt x="159" y="9"/>
                  </a:moveTo>
                  <a:lnTo>
                    <a:pt x="243" y="75"/>
                  </a:lnTo>
                  <a:lnTo>
                    <a:pt x="310" y="142"/>
                  </a:lnTo>
                  <a:lnTo>
                    <a:pt x="318" y="159"/>
                  </a:lnTo>
                  <a:lnTo>
                    <a:pt x="318" y="184"/>
                  </a:lnTo>
                  <a:lnTo>
                    <a:pt x="310" y="209"/>
                  </a:lnTo>
                  <a:lnTo>
                    <a:pt x="293" y="234"/>
                  </a:lnTo>
                  <a:lnTo>
                    <a:pt x="243" y="293"/>
                  </a:lnTo>
                  <a:lnTo>
                    <a:pt x="176" y="335"/>
                  </a:lnTo>
                  <a:lnTo>
                    <a:pt x="159" y="343"/>
                  </a:lnTo>
                  <a:lnTo>
                    <a:pt x="151" y="343"/>
                  </a:lnTo>
                  <a:lnTo>
                    <a:pt x="117" y="343"/>
                  </a:lnTo>
                  <a:lnTo>
                    <a:pt x="92" y="335"/>
                  </a:lnTo>
                  <a:lnTo>
                    <a:pt x="67" y="318"/>
                  </a:lnTo>
                  <a:lnTo>
                    <a:pt x="33" y="276"/>
                  </a:lnTo>
                  <a:lnTo>
                    <a:pt x="8" y="243"/>
                  </a:lnTo>
                  <a:lnTo>
                    <a:pt x="0" y="134"/>
                  </a:lnTo>
                  <a:lnTo>
                    <a:pt x="67" y="59"/>
                  </a:lnTo>
                  <a:lnTo>
                    <a:pt x="117" y="17"/>
                  </a:lnTo>
                  <a:lnTo>
                    <a:pt x="142" y="9"/>
                  </a:lnTo>
                  <a:lnTo>
                    <a:pt x="151" y="0"/>
                  </a:lnTo>
                  <a:lnTo>
                    <a:pt x="159"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3" name="Freeform 17"/>
            <p:cNvSpPr>
              <a:spLocks/>
            </p:cNvSpPr>
            <p:nvPr/>
          </p:nvSpPr>
          <p:spPr bwMode="auto">
            <a:xfrm>
              <a:off x="4921" y="1104"/>
              <a:ext cx="394" cy="368"/>
            </a:xfrm>
            <a:custGeom>
              <a:avLst/>
              <a:gdLst>
                <a:gd name="T0" fmla="*/ 9 w 394"/>
                <a:gd name="T1" fmla="*/ 192 h 368"/>
                <a:gd name="T2" fmla="*/ 59 w 394"/>
                <a:gd name="T3" fmla="*/ 84 h 368"/>
                <a:gd name="T4" fmla="*/ 93 w 394"/>
                <a:gd name="T5" fmla="*/ 33 h 368"/>
                <a:gd name="T6" fmla="*/ 118 w 394"/>
                <a:gd name="T7" fmla="*/ 8 h 368"/>
                <a:gd name="T8" fmla="*/ 126 w 394"/>
                <a:gd name="T9" fmla="*/ 0 h 368"/>
                <a:gd name="T10" fmla="*/ 143 w 394"/>
                <a:gd name="T11" fmla="*/ 0 h 368"/>
                <a:gd name="T12" fmla="*/ 176 w 394"/>
                <a:gd name="T13" fmla="*/ 8 h 368"/>
                <a:gd name="T14" fmla="*/ 243 w 394"/>
                <a:gd name="T15" fmla="*/ 33 h 368"/>
                <a:gd name="T16" fmla="*/ 378 w 394"/>
                <a:gd name="T17" fmla="*/ 117 h 368"/>
                <a:gd name="T18" fmla="*/ 386 w 394"/>
                <a:gd name="T19" fmla="*/ 126 h 368"/>
                <a:gd name="T20" fmla="*/ 394 w 394"/>
                <a:gd name="T21" fmla="*/ 134 h 368"/>
                <a:gd name="T22" fmla="*/ 386 w 394"/>
                <a:gd name="T23" fmla="*/ 167 h 368"/>
                <a:gd name="T24" fmla="*/ 378 w 394"/>
                <a:gd name="T25" fmla="*/ 201 h 368"/>
                <a:gd name="T26" fmla="*/ 361 w 394"/>
                <a:gd name="T27" fmla="*/ 243 h 368"/>
                <a:gd name="T28" fmla="*/ 311 w 394"/>
                <a:gd name="T29" fmla="*/ 326 h 368"/>
                <a:gd name="T30" fmla="*/ 277 w 394"/>
                <a:gd name="T31" fmla="*/ 368 h 368"/>
                <a:gd name="T32" fmla="*/ 260 w 394"/>
                <a:gd name="T33" fmla="*/ 368 h 368"/>
                <a:gd name="T34" fmla="*/ 235 w 394"/>
                <a:gd name="T35" fmla="*/ 368 h 368"/>
                <a:gd name="T36" fmla="*/ 168 w 394"/>
                <a:gd name="T37" fmla="*/ 335 h 368"/>
                <a:gd name="T38" fmla="*/ 25 w 394"/>
                <a:gd name="T39" fmla="*/ 251 h 368"/>
                <a:gd name="T40" fmla="*/ 9 w 394"/>
                <a:gd name="T41" fmla="*/ 234 h 368"/>
                <a:gd name="T42" fmla="*/ 0 w 394"/>
                <a:gd name="T43" fmla="*/ 218 h 368"/>
                <a:gd name="T44" fmla="*/ 9 w 394"/>
                <a:gd name="T45" fmla="*/ 201 h 368"/>
                <a:gd name="T46" fmla="*/ 9 w 394"/>
                <a:gd name="T47" fmla="*/ 192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4" h="368">
                  <a:moveTo>
                    <a:pt x="9" y="192"/>
                  </a:moveTo>
                  <a:lnTo>
                    <a:pt x="59" y="84"/>
                  </a:lnTo>
                  <a:lnTo>
                    <a:pt x="93" y="33"/>
                  </a:lnTo>
                  <a:lnTo>
                    <a:pt x="118" y="8"/>
                  </a:lnTo>
                  <a:lnTo>
                    <a:pt x="126" y="0"/>
                  </a:lnTo>
                  <a:lnTo>
                    <a:pt x="143" y="0"/>
                  </a:lnTo>
                  <a:lnTo>
                    <a:pt x="176" y="8"/>
                  </a:lnTo>
                  <a:lnTo>
                    <a:pt x="243" y="33"/>
                  </a:lnTo>
                  <a:lnTo>
                    <a:pt x="378" y="117"/>
                  </a:lnTo>
                  <a:lnTo>
                    <a:pt x="386" y="126"/>
                  </a:lnTo>
                  <a:lnTo>
                    <a:pt x="394" y="134"/>
                  </a:lnTo>
                  <a:lnTo>
                    <a:pt x="386" y="167"/>
                  </a:lnTo>
                  <a:lnTo>
                    <a:pt x="378" y="201"/>
                  </a:lnTo>
                  <a:lnTo>
                    <a:pt x="361" y="243"/>
                  </a:lnTo>
                  <a:lnTo>
                    <a:pt x="311" y="326"/>
                  </a:lnTo>
                  <a:lnTo>
                    <a:pt x="277" y="368"/>
                  </a:lnTo>
                  <a:lnTo>
                    <a:pt x="260" y="368"/>
                  </a:lnTo>
                  <a:lnTo>
                    <a:pt x="235" y="368"/>
                  </a:lnTo>
                  <a:lnTo>
                    <a:pt x="168" y="335"/>
                  </a:lnTo>
                  <a:lnTo>
                    <a:pt x="25" y="251"/>
                  </a:lnTo>
                  <a:lnTo>
                    <a:pt x="9" y="234"/>
                  </a:lnTo>
                  <a:lnTo>
                    <a:pt x="0" y="218"/>
                  </a:lnTo>
                  <a:lnTo>
                    <a:pt x="9" y="201"/>
                  </a:lnTo>
                  <a:lnTo>
                    <a:pt x="9" y="1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4" name="Freeform 18"/>
            <p:cNvSpPr>
              <a:spLocks/>
            </p:cNvSpPr>
            <p:nvPr/>
          </p:nvSpPr>
          <p:spPr bwMode="auto">
            <a:xfrm>
              <a:off x="4720" y="1263"/>
              <a:ext cx="285" cy="259"/>
            </a:xfrm>
            <a:custGeom>
              <a:avLst/>
              <a:gdLst>
                <a:gd name="T0" fmla="*/ 252 w 285"/>
                <a:gd name="T1" fmla="*/ 8 h 259"/>
                <a:gd name="T2" fmla="*/ 143 w 285"/>
                <a:gd name="T3" fmla="*/ 0 h 259"/>
                <a:gd name="T4" fmla="*/ 92 w 285"/>
                <a:gd name="T5" fmla="*/ 0 h 259"/>
                <a:gd name="T6" fmla="*/ 67 w 285"/>
                <a:gd name="T7" fmla="*/ 8 h 259"/>
                <a:gd name="T8" fmla="*/ 42 w 285"/>
                <a:gd name="T9" fmla="*/ 17 h 259"/>
                <a:gd name="T10" fmla="*/ 25 w 285"/>
                <a:gd name="T11" fmla="*/ 33 h 259"/>
                <a:gd name="T12" fmla="*/ 17 w 285"/>
                <a:gd name="T13" fmla="*/ 59 h 259"/>
                <a:gd name="T14" fmla="*/ 0 w 285"/>
                <a:gd name="T15" fmla="*/ 134 h 259"/>
                <a:gd name="T16" fmla="*/ 9 w 285"/>
                <a:gd name="T17" fmla="*/ 201 h 259"/>
                <a:gd name="T18" fmla="*/ 9 w 285"/>
                <a:gd name="T19" fmla="*/ 243 h 259"/>
                <a:gd name="T20" fmla="*/ 17 w 285"/>
                <a:gd name="T21" fmla="*/ 243 h 259"/>
                <a:gd name="T22" fmla="*/ 25 w 285"/>
                <a:gd name="T23" fmla="*/ 251 h 259"/>
                <a:gd name="T24" fmla="*/ 50 w 285"/>
                <a:gd name="T25" fmla="*/ 251 h 259"/>
                <a:gd name="T26" fmla="*/ 134 w 285"/>
                <a:gd name="T27" fmla="*/ 259 h 259"/>
                <a:gd name="T28" fmla="*/ 226 w 285"/>
                <a:gd name="T29" fmla="*/ 259 h 259"/>
                <a:gd name="T30" fmla="*/ 252 w 285"/>
                <a:gd name="T31" fmla="*/ 259 h 259"/>
                <a:gd name="T32" fmla="*/ 268 w 285"/>
                <a:gd name="T33" fmla="*/ 259 h 259"/>
                <a:gd name="T34" fmla="*/ 277 w 285"/>
                <a:gd name="T35" fmla="*/ 243 h 259"/>
                <a:gd name="T36" fmla="*/ 277 w 285"/>
                <a:gd name="T37" fmla="*/ 226 h 259"/>
                <a:gd name="T38" fmla="*/ 285 w 285"/>
                <a:gd name="T39" fmla="*/ 167 h 259"/>
                <a:gd name="T40" fmla="*/ 277 w 285"/>
                <a:gd name="T41" fmla="*/ 75 h 259"/>
                <a:gd name="T42" fmla="*/ 277 w 285"/>
                <a:gd name="T43" fmla="*/ 33 h 259"/>
                <a:gd name="T44" fmla="*/ 277 w 285"/>
                <a:gd name="T45" fmla="*/ 25 h 259"/>
                <a:gd name="T46" fmla="*/ 268 w 285"/>
                <a:gd name="T47" fmla="*/ 17 h 259"/>
                <a:gd name="T48" fmla="*/ 260 w 285"/>
                <a:gd name="T49" fmla="*/ 8 h 259"/>
                <a:gd name="T50" fmla="*/ 252 w 285"/>
                <a:gd name="T51" fmla="*/ 8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5" h="259">
                  <a:moveTo>
                    <a:pt x="252" y="8"/>
                  </a:moveTo>
                  <a:lnTo>
                    <a:pt x="143" y="0"/>
                  </a:lnTo>
                  <a:lnTo>
                    <a:pt x="92" y="0"/>
                  </a:lnTo>
                  <a:lnTo>
                    <a:pt x="67" y="8"/>
                  </a:lnTo>
                  <a:lnTo>
                    <a:pt x="42" y="17"/>
                  </a:lnTo>
                  <a:lnTo>
                    <a:pt x="25" y="33"/>
                  </a:lnTo>
                  <a:lnTo>
                    <a:pt x="17" y="59"/>
                  </a:lnTo>
                  <a:lnTo>
                    <a:pt x="0" y="134"/>
                  </a:lnTo>
                  <a:lnTo>
                    <a:pt x="9" y="201"/>
                  </a:lnTo>
                  <a:lnTo>
                    <a:pt x="9" y="243"/>
                  </a:lnTo>
                  <a:lnTo>
                    <a:pt x="17" y="243"/>
                  </a:lnTo>
                  <a:lnTo>
                    <a:pt x="25" y="251"/>
                  </a:lnTo>
                  <a:lnTo>
                    <a:pt x="50" y="251"/>
                  </a:lnTo>
                  <a:lnTo>
                    <a:pt x="134" y="259"/>
                  </a:lnTo>
                  <a:lnTo>
                    <a:pt x="226" y="259"/>
                  </a:lnTo>
                  <a:lnTo>
                    <a:pt x="252" y="259"/>
                  </a:lnTo>
                  <a:lnTo>
                    <a:pt x="268" y="259"/>
                  </a:lnTo>
                  <a:lnTo>
                    <a:pt x="277" y="243"/>
                  </a:lnTo>
                  <a:lnTo>
                    <a:pt x="277" y="226"/>
                  </a:lnTo>
                  <a:lnTo>
                    <a:pt x="285" y="167"/>
                  </a:lnTo>
                  <a:lnTo>
                    <a:pt x="277" y="75"/>
                  </a:lnTo>
                  <a:lnTo>
                    <a:pt x="277" y="33"/>
                  </a:lnTo>
                  <a:lnTo>
                    <a:pt x="277" y="25"/>
                  </a:lnTo>
                  <a:lnTo>
                    <a:pt x="268" y="17"/>
                  </a:lnTo>
                  <a:lnTo>
                    <a:pt x="260" y="8"/>
                  </a:lnTo>
                  <a:lnTo>
                    <a:pt x="252"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5" name="Freeform 19"/>
            <p:cNvSpPr>
              <a:spLocks/>
            </p:cNvSpPr>
            <p:nvPr/>
          </p:nvSpPr>
          <p:spPr bwMode="auto">
            <a:xfrm>
              <a:off x="4812" y="928"/>
              <a:ext cx="126" cy="251"/>
            </a:xfrm>
            <a:custGeom>
              <a:avLst/>
              <a:gdLst>
                <a:gd name="T0" fmla="*/ 0 w 126"/>
                <a:gd name="T1" fmla="*/ 0 h 251"/>
                <a:gd name="T2" fmla="*/ 118 w 126"/>
                <a:gd name="T3" fmla="*/ 109 h 251"/>
                <a:gd name="T4" fmla="*/ 126 w 126"/>
                <a:gd name="T5" fmla="*/ 126 h 251"/>
                <a:gd name="T6" fmla="*/ 126 w 126"/>
                <a:gd name="T7" fmla="*/ 143 h 251"/>
                <a:gd name="T8" fmla="*/ 126 w 126"/>
                <a:gd name="T9" fmla="*/ 159 h 251"/>
                <a:gd name="T10" fmla="*/ 118 w 126"/>
                <a:gd name="T11" fmla="*/ 176 h 251"/>
                <a:gd name="T12" fmla="*/ 93 w 126"/>
                <a:gd name="T13" fmla="*/ 218 h 251"/>
                <a:gd name="T14" fmla="*/ 51 w 126"/>
                <a:gd name="T15" fmla="*/ 251 h 2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251">
                  <a:moveTo>
                    <a:pt x="0" y="0"/>
                  </a:moveTo>
                  <a:lnTo>
                    <a:pt x="118" y="109"/>
                  </a:lnTo>
                  <a:lnTo>
                    <a:pt x="126" y="126"/>
                  </a:lnTo>
                  <a:lnTo>
                    <a:pt x="126" y="143"/>
                  </a:lnTo>
                  <a:lnTo>
                    <a:pt x="126" y="159"/>
                  </a:lnTo>
                  <a:lnTo>
                    <a:pt x="118" y="176"/>
                  </a:lnTo>
                  <a:lnTo>
                    <a:pt x="93" y="218"/>
                  </a:lnTo>
                  <a:lnTo>
                    <a:pt x="51" y="251"/>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6" name="Line 20"/>
            <p:cNvSpPr>
              <a:spLocks noChangeShapeType="1"/>
            </p:cNvSpPr>
            <p:nvPr/>
          </p:nvSpPr>
          <p:spPr bwMode="auto">
            <a:xfrm flipH="1">
              <a:off x="4636" y="920"/>
              <a:ext cx="93" cy="9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7" name="Line 21"/>
            <p:cNvSpPr>
              <a:spLocks noChangeShapeType="1"/>
            </p:cNvSpPr>
            <p:nvPr/>
          </p:nvSpPr>
          <p:spPr bwMode="auto">
            <a:xfrm flipH="1" flipV="1">
              <a:off x="4628" y="1137"/>
              <a:ext cx="117" cy="10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8" name="Line 22"/>
            <p:cNvSpPr>
              <a:spLocks noChangeShapeType="1"/>
            </p:cNvSpPr>
            <p:nvPr/>
          </p:nvSpPr>
          <p:spPr bwMode="auto">
            <a:xfrm flipH="1">
              <a:off x="4720" y="1296"/>
              <a:ext cx="17" cy="14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9" name="Freeform 23"/>
            <p:cNvSpPr>
              <a:spLocks/>
            </p:cNvSpPr>
            <p:nvPr/>
          </p:nvSpPr>
          <p:spPr bwMode="auto">
            <a:xfrm>
              <a:off x="4762" y="1506"/>
              <a:ext cx="218" cy="8"/>
            </a:xfrm>
            <a:custGeom>
              <a:avLst/>
              <a:gdLst>
                <a:gd name="T0" fmla="*/ 0 w 218"/>
                <a:gd name="T1" fmla="*/ 0 h 8"/>
                <a:gd name="T2" fmla="*/ 109 w 218"/>
                <a:gd name="T3" fmla="*/ 8 h 8"/>
                <a:gd name="T4" fmla="*/ 218 w 218"/>
                <a:gd name="T5" fmla="*/ 8 h 8"/>
              </a:gdLst>
              <a:ahLst/>
              <a:cxnLst>
                <a:cxn ang="0">
                  <a:pos x="T0" y="T1"/>
                </a:cxn>
                <a:cxn ang="0">
                  <a:pos x="T2" y="T3"/>
                </a:cxn>
                <a:cxn ang="0">
                  <a:pos x="T4" y="T5"/>
                </a:cxn>
              </a:cxnLst>
              <a:rect l="0" t="0" r="r" b="b"/>
              <a:pathLst>
                <a:path w="218" h="8">
                  <a:moveTo>
                    <a:pt x="0" y="0"/>
                  </a:moveTo>
                  <a:lnTo>
                    <a:pt x="109" y="8"/>
                  </a:lnTo>
                  <a:lnTo>
                    <a:pt x="218" y="8"/>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0" name="Freeform 24"/>
            <p:cNvSpPr>
              <a:spLocks/>
            </p:cNvSpPr>
            <p:nvPr/>
          </p:nvSpPr>
          <p:spPr bwMode="auto">
            <a:xfrm>
              <a:off x="4838" y="1255"/>
              <a:ext cx="159" cy="159"/>
            </a:xfrm>
            <a:custGeom>
              <a:avLst/>
              <a:gdLst>
                <a:gd name="T0" fmla="*/ 0 w 159"/>
                <a:gd name="T1" fmla="*/ 8 h 159"/>
                <a:gd name="T2" fmla="*/ 50 w 159"/>
                <a:gd name="T3" fmla="*/ 0 h 159"/>
                <a:gd name="T4" fmla="*/ 83 w 159"/>
                <a:gd name="T5" fmla="*/ 0 h 159"/>
                <a:gd name="T6" fmla="*/ 108 w 159"/>
                <a:gd name="T7" fmla="*/ 0 h 159"/>
                <a:gd name="T8" fmla="*/ 125 w 159"/>
                <a:gd name="T9" fmla="*/ 8 h 159"/>
                <a:gd name="T10" fmla="*/ 134 w 159"/>
                <a:gd name="T11" fmla="*/ 16 h 159"/>
                <a:gd name="T12" fmla="*/ 142 w 159"/>
                <a:gd name="T13" fmla="*/ 25 h 159"/>
                <a:gd name="T14" fmla="*/ 150 w 159"/>
                <a:gd name="T15" fmla="*/ 41 h 159"/>
                <a:gd name="T16" fmla="*/ 159 w 159"/>
                <a:gd name="T17" fmla="*/ 92 h 159"/>
                <a:gd name="T18" fmla="*/ 159 w 159"/>
                <a:gd name="T1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9" h="159">
                  <a:moveTo>
                    <a:pt x="0" y="8"/>
                  </a:moveTo>
                  <a:lnTo>
                    <a:pt x="50" y="0"/>
                  </a:lnTo>
                  <a:lnTo>
                    <a:pt x="83" y="0"/>
                  </a:lnTo>
                  <a:lnTo>
                    <a:pt x="108" y="0"/>
                  </a:lnTo>
                  <a:lnTo>
                    <a:pt x="125" y="8"/>
                  </a:lnTo>
                  <a:lnTo>
                    <a:pt x="134" y="16"/>
                  </a:lnTo>
                  <a:lnTo>
                    <a:pt x="142" y="25"/>
                  </a:lnTo>
                  <a:lnTo>
                    <a:pt x="150" y="41"/>
                  </a:lnTo>
                  <a:lnTo>
                    <a:pt x="159" y="92"/>
                  </a:lnTo>
                  <a:lnTo>
                    <a:pt x="159" y="159"/>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1" name="Freeform 25"/>
            <p:cNvSpPr>
              <a:spLocks/>
            </p:cNvSpPr>
            <p:nvPr/>
          </p:nvSpPr>
          <p:spPr bwMode="auto">
            <a:xfrm>
              <a:off x="4938" y="1104"/>
              <a:ext cx="92" cy="134"/>
            </a:xfrm>
            <a:custGeom>
              <a:avLst/>
              <a:gdLst>
                <a:gd name="T0" fmla="*/ 0 w 92"/>
                <a:gd name="T1" fmla="*/ 134 h 134"/>
                <a:gd name="T2" fmla="*/ 34 w 92"/>
                <a:gd name="T3" fmla="*/ 67 h 134"/>
                <a:gd name="T4" fmla="*/ 67 w 92"/>
                <a:gd name="T5" fmla="*/ 25 h 134"/>
                <a:gd name="T6" fmla="*/ 76 w 92"/>
                <a:gd name="T7" fmla="*/ 8 h 134"/>
                <a:gd name="T8" fmla="*/ 92 w 92"/>
                <a:gd name="T9" fmla="*/ 0 h 134"/>
              </a:gdLst>
              <a:ahLst/>
              <a:cxnLst>
                <a:cxn ang="0">
                  <a:pos x="T0" y="T1"/>
                </a:cxn>
                <a:cxn ang="0">
                  <a:pos x="T2" y="T3"/>
                </a:cxn>
                <a:cxn ang="0">
                  <a:pos x="T4" y="T5"/>
                </a:cxn>
                <a:cxn ang="0">
                  <a:pos x="T6" y="T7"/>
                </a:cxn>
                <a:cxn ang="0">
                  <a:pos x="T8" y="T9"/>
                </a:cxn>
              </a:cxnLst>
              <a:rect l="0" t="0" r="r" b="b"/>
              <a:pathLst>
                <a:path w="92" h="134">
                  <a:moveTo>
                    <a:pt x="0" y="134"/>
                  </a:moveTo>
                  <a:lnTo>
                    <a:pt x="34" y="67"/>
                  </a:lnTo>
                  <a:lnTo>
                    <a:pt x="67" y="25"/>
                  </a:lnTo>
                  <a:lnTo>
                    <a:pt x="76" y="8"/>
                  </a:lnTo>
                  <a:lnTo>
                    <a:pt x="92" y="0"/>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2" name="Freeform 26"/>
            <p:cNvSpPr>
              <a:spLocks/>
            </p:cNvSpPr>
            <p:nvPr/>
          </p:nvSpPr>
          <p:spPr bwMode="auto">
            <a:xfrm>
              <a:off x="5064" y="1104"/>
              <a:ext cx="159" cy="67"/>
            </a:xfrm>
            <a:custGeom>
              <a:avLst/>
              <a:gdLst>
                <a:gd name="T0" fmla="*/ 0 w 159"/>
                <a:gd name="T1" fmla="*/ 0 h 67"/>
                <a:gd name="T2" fmla="*/ 42 w 159"/>
                <a:gd name="T3" fmla="*/ 8 h 67"/>
                <a:gd name="T4" fmla="*/ 84 w 159"/>
                <a:gd name="T5" fmla="*/ 25 h 67"/>
                <a:gd name="T6" fmla="*/ 159 w 159"/>
                <a:gd name="T7" fmla="*/ 67 h 67"/>
              </a:gdLst>
              <a:ahLst/>
              <a:cxnLst>
                <a:cxn ang="0">
                  <a:pos x="T0" y="T1"/>
                </a:cxn>
                <a:cxn ang="0">
                  <a:pos x="T2" y="T3"/>
                </a:cxn>
                <a:cxn ang="0">
                  <a:pos x="T4" y="T5"/>
                </a:cxn>
                <a:cxn ang="0">
                  <a:pos x="T6" y="T7"/>
                </a:cxn>
              </a:cxnLst>
              <a:rect l="0" t="0" r="r" b="b"/>
              <a:pathLst>
                <a:path w="159" h="67">
                  <a:moveTo>
                    <a:pt x="0" y="0"/>
                  </a:moveTo>
                  <a:lnTo>
                    <a:pt x="42" y="8"/>
                  </a:lnTo>
                  <a:lnTo>
                    <a:pt x="84" y="25"/>
                  </a:lnTo>
                  <a:lnTo>
                    <a:pt x="159" y="67"/>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3" name="Freeform 27"/>
            <p:cNvSpPr>
              <a:spLocks/>
            </p:cNvSpPr>
            <p:nvPr/>
          </p:nvSpPr>
          <p:spPr bwMode="auto">
            <a:xfrm>
              <a:off x="5014" y="1388"/>
              <a:ext cx="176" cy="76"/>
            </a:xfrm>
            <a:custGeom>
              <a:avLst/>
              <a:gdLst>
                <a:gd name="T0" fmla="*/ 0 w 176"/>
                <a:gd name="T1" fmla="*/ 0 h 76"/>
                <a:gd name="T2" fmla="*/ 83 w 176"/>
                <a:gd name="T3" fmla="*/ 42 h 76"/>
                <a:gd name="T4" fmla="*/ 142 w 176"/>
                <a:gd name="T5" fmla="*/ 67 h 76"/>
                <a:gd name="T6" fmla="*/ 159 w 176"/>
                <a:gd name="T7" fmla="*/ 76 h 76"/>
                <a:gd name="T8" fmla="*/ 176 w 176"/>
                <a:gd name="T9" fmla="*/ 76 h 76"/>
              </a:gdLst>
              <a:ahLst/>
              <a:cxnLst>
                <a:cxn ang="0">
                  <a:pos x="T0" y="T1"/>
                </a:cxn>
                <a:cxn ang="0">
                  <a:pos x="T2" y="T3"/>
                </a:cxn>
                <a:cxn ang="0">
                  <a:pos x="T4" y="T5"/>
                </a:cxn>
                <a:cxn ang="0">
                  <a:pos x="T6" y="T7"/>
                </a:cxn>
                <a:cxn ang="0">
                  <a:pos x="T8" y="T9"/>
                </a:cxn>
              </a:cxnLst>
              <a:rect l="0" t="0" r="r" b="b"/>
              <a:pathLst>
                <a:path w="176" h="76">
                  <a:moveTo>
                    <a:pt x="0" y="0"/>
                  </a:moveTo>
                  <a:lnTo>
                    <a:pt x="83" y="42"/>
                  </a:lnTo>
                  <a:lnTo>
                    <a:pt x="142" y="67"/>
                  </a:lnTo>
                  <a:lnTo>
                    <a:pt x="159" y="76"/>
                  </a:lnTo>
                  <a:lnTo>
                    <a:pt x="176" y="76"/>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4" name="Freeform 28"/>
            <p:cNvSpPr>
              <a:spLocks/>
            </p:cNvSpPr>
            <p:nvPr/>
          </p:nvSpPr>
          <p:spPr bwMode="auto">
            <a:xfrm>
              <a:off x="5198" y="886"/>
              <a:ext cx="134" cy="628"/>
            </a:xfrm>
            <a:custGeom>
              <a:avLst/>
              <a:gdLst>
                <a:gd name="T0" fmla="*/ 126 w 134"/>
                <a:gd name="T1" fmla="*/ 0 h 628"/>
                <a:gd name="T2" fmla="*/ 134 w 134"/>
                <a:gd name="T3" fmla="*/ 118 h 628"/>
                <a:gd name="T4" fmla="*/ 126 w 134"/>
                <a:gd name="T5" fmla="*/ 310 h 628"/>
                <a:gd name="T6" fmla="*/ 117 w 134"/>
                <a:gd name="T7" fmla="*/ 410 h 628"/>
                <a:gd name="T8" fmla="*/ 92 w 134"/>
                <a:gd name="T9" fmla="*/ 511 h 628"/>
                <a:gd name="T10" fmla="*/ 75 w 134"/>
                <a:gd name="T11" fmla="*/ 544 h 628"/>
                <a:gd name="T12" fmla="*/ 50 w 134"/>
                <a:gd name="T13" fmla="*/ 578 h 628"/>
                <a:gd name="T14" fmla="*/ 34 w 134"/>
                <a:gd name="T15" fmla="*/ 611 h 628"/>
                <a:gd name="T16" fmla="*/ 0 w 134"/>
                <a:gd name="T17" fmla="*/ 628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 h="628">
                  <a:moveTo>
                    <a:pt x="126" y="0"/>
                  </a:moveTo>
                  <a:lnTo>
                    <a:pt x="134" y="118"/>
                  </a:lnTo>
                  <a:lnTo>
                    <a:pt x="126" y="310"/>
                  </a:lnTo>
                  <a:lnTo>
                    <a:pt x="117" y="410"/>
                  </a:lnTo>
                  <a:lnTo>
                    <a:pt x="92" y="511"/>
                  </a:lnTo>
                  <a:lnTo>
                    <a:pt x="75" y="544"/>
                  </a:lnTo>
                  <a:lnTo>
                    <a:pt x="50" y="578"/>
                  </a:lnTo>
                  <a:lnTo>
                    <a:pt x="34" y="611"/>
                  </a:lnTo>
                  <a:lnTo>
                    <a:pt x="0" y="628"/>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5" name="Freeform 29"/>
            <p:cNvSpPr>
              <a:spLocks/>
            </p:cNvSpPr>
            <p:nvPr/>
          </p:nvSpPr>
          <p:spPr bwMode="auto">
            <a:xfrm>
              <a:off x="4972" y="1547"/>
              <a:ext cx="159" cy="42"/>
            </a:xfrm>
            <a:custGeom>
              <a:avLst/>
              <a:gdLst>
                <a:gd name="T0" fmla="*/ 159 w 159"/>
                <a:gd name="T1" fmla="*/ 0 h 42"/>
                <a:gd name="T2" fmla="*/ 83 w 159"/>
                <a:gd name="T3" fmla="*/ 26 h 42"/>
                <a:gd name="T4" fmla="*/ 0 w 159"/>
                <a:gd name="T5" fmla="*/ 42 h 42"/>
              </a:gdLst>
              <a:ahLst/>
              <a:cxnLst>
                <a:cxn ang="0">
                  <a:pos x="T0" y="T1"/>
                </a:cxn>
                <a:cxn ang="0">
                  <a:pos x="T2" y="T3"/>
                </a:cxn>
                <a:cxn ang="0">
                  <a:pos x="T4" y="T5"/>
                </a:cxn>
              </a:cxnLst>
              <a:rect l="0" t="0" r="r" b="b"/>
              <a:pathLst>
                <a:path w="159" h="42">
                  <a:moveTo>
                    <a:pt x="159" y="0"/>
                  </a:moveTo>
                  <a:lnTo>
                    <a:pt x="83" y="26"/>
                  </a:lnTo>
                  <a:lnTo>
                    <a:pt x="0" y="42"/>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6" name="Freeform 30"/>
            <p:cNvSpPr>
              <a:spLocks/>
            </p:cNvSpPr>
            <p:nvPr/>
          </p:nvSpPr>
          <p:spPr bwMode="auto">
            <a:xfrm>
              <a:off x="4670" y="1531"/>
              <a:ext cx="193" cy="58"/>
            </a:xfrm>
            <a:custGeom>
              <a:avLst/>
              <a:gdLst>
                <a:gd name="T0" fmla="*/ 193 w 193"/>
                <a:gd name="T1" fmla="*/ 58 h 58"/>
                <a:gd name="T2" fmla="*/ 92 w 193"/>
                <a:gd name="T3" fmla="*/ 33 h 58"/>
                <a:gd name="T4" fmla="*/ 33 w 193"/>
                <a:gd name="T5" fmla="*/ 16 h 58"/>
                <a:gd name="T6" fmla="*/ 17 w 193"/>
                <a:gd name="T7" fmla="*/ 8 h 58"/>
                <a:gd name="T8" fmla="*/ 0 w 193"/>
                <a:gd name="T9" fmla="*/ 0 h 58"/>
              </a:gdLst>
              <a:ahLst/>
              <a:cxnLst>
                <a:cxn ang="0">
                  <a:pos x="T0" y="T1"/>
                </a:cxn>
                <a:cxn ang="0">
                  <a:pos x="T2" y="T3"/>
                </a:cxn>
                <a:cxn ang="0">
                  <a:pos x="T4" y="T5"/>
                </a:cxn>
                <a:cxn ang="0">
                  <a:pos x="T6" y="T7"/>
                </a:cxn>
                <a:cxn ang="0">
                  <a:pos x="T8" y="T9"/>
                </a:cxn>
              </a:cxnLst>
              <a:rect l="0" t="0" r="r" b="b"/>
              <a:pathLst>
                <a:path w="193" h="58">
                  <a:moveTo>
                    <a:pt x="193" y="58"/>
                  </a:moveTo>
                  <a:lnTo>
                    <a:pt x="92" y="33"/>
                  </a:lnTo>
                  <a:lnTo>
                    <a:pt x="33" y="16"/>
                  </a:lnTo>
                  <a:lnTo>
                    <a:pt x="17" y="8"/>
                  </a:lnTo>
                  <a:lnTo>
                    <a:pt x="0" y="0"/>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7" name="Line 31"/>
            <p:cNvSpPr>
              <a:spLocks noChangeShapeType="1"/>
            </p:cNvSpPr>
            <p:nvPr/>
          </p:nvSpPr>
          <p:spPr bwMode="auto">
            <a:xfrm flipV="1">
              <a:off x="4603" y="912"/>
              <a:ext cx="8" cy="49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8" name="Line 32"/>
            <p:cNvSpPr>
              <a:spLocks noChangeShapeType="1"/>
            </p:cNvSpPr>
            <p:nvPr/>
          </p:nvSpPr>
          <p:spPr bwMode="auto">
            <a:xfrm flipH="1">
              <a:off x="4946" y="326"/>
              <a:ext cx="101" cy="351"/>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9" name="Line 33"/>
            <p:cNvSpPr>
              <a:spLocks noChangeShapeType="1"/>
            </p:cNvSpPr>
            <p:nvPr/>
          </p:nvSpPr>
          <p:spPr bwMode="auto">
            <a:xfrm flipH="1">
              <a:off x="4888" y="753"/>
              <a:ext cx="33" cy="9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0" name="Line 34"/>
            <p:cNvSpPr>
              <a:spLocks noChangeShapeType="1"/>
            </p:cNvSpPr>
            <p:nvPr/>
          </p:nvSpPr>
          <p:spPr bwMode="auto">
            <a:xfrm flipH="1">
              <a:off x="5055" y="184"/>
              <a:ext cx="101" cy="49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1" name="Line 35"/>
            <p:cNvSpPr>
              <a:spLocks noChangeShapeType="1"/>
            </p:cNvSpPr>
            <p:nvPr/>
          </p:nvSpPr>
          <p:spPr bwMode="auto">
            <a:xfrm flipH="1">
              <a:off x="5022" y="753"/>
              <a:ext cx="17" cy="100"/>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2" name="Freeform 36"/>
            <p:cNvSpPr>
              <a:spLocks/>
            </p:cNvSpPr>
            <p:nvPr/>
          </p:nvSpPr>
          <p:spPr bwMode="auto">
            <a:xfrm>
              <a:off x="4368" y="368"/>
              <a:ext cx="470" cy="452"/>
            </a:xfrm>
            <a:custGeom>
              <a:avLst/>
              <a:gdLst>
                <a:gd name="T0" fmla="*/ 84 w 470"/>
                <a:gd name="T1" fmla="*/ 67 h 452"/>
                <a:gd name="T2" fmla="*/ 126 w 470"/>
                <a:gd name="T3" fmla="*/ 33 h 452"/>
                <a:gd name="T4" fmla="*/ 168 w 470"/>
                <a:gd name="T5" fmla="*/ 16 h 452"/>
                <a:gd name="T6" fmla="*/ 218 w 470"/>
                <a:gd name="T7" fmla="*/ 8 h 452"/>
                <a:gd name="T8" fmla="*/ 268 w 470"/>
                <a:gd name="T9" fmla="*/ 0 h 452"/>
                <a:gd name="T10" fmla="*/ 319 w 470"/>
                <a:gd name="T11" fmla="*/ 8 h 452"/>
                <a:gd name="T12" fmla="*/ 361 w 470"/>
                <a:gd name="T13" fmla="*/ 25 h 452"/>
                <a:gd name="T14" fmla="*/ 402 w 470"/>
                <a:gd name="T15" fmla="*/ 50 h 452"/>
                <a:gd name="T16" fmla="*/ 428 w 470"/>
                <a:gd name="T17" fmla="*/ 83 h 452"/>
                <a:gd name="T18" fmla="*/ 453 w 470"/>
                <a:gd name="T19" fmla="*/ 117 h 452"/>
                <a:gd name="T20" fmla="*/ 461 w 470"/>
                <a:gd name="T21" fmla="*/ 150 h 452"/>
                <a:gd name="T22" fmla="*/ 470 w 470"/>
                <a:gd name="T23" fmla="*/ 192 h 452"/>
                <a:gd name="T24" fmla="*/ 470 w 470"/>
                <a:gd name="T25" fmla="*/ 226 h 452"/>
                <a:gd name="T26" fmla="*/ 470 w 470"/>
                <a:gd name="T27" fmla="*/ 259 h 452"/>
                <a:gd name="T28" fmla="*/ 461 w 470"/>
                <a:gd name="T29" fmla="*/ 284 h 452"/>
                <a:gd name="T30" fmla="*/ 453 w 470"/>
                <a:gd name="T31" fmla="*/ 309 h 452"/>
                <a:gd name="T32" fmla="*/ 428 w 470"/>
                <a:gd name="T33" fmla="*/ 334 h 452"/>
                <a:gd name="T34" fmla="*/ 377 w 470"/>
                <a:gd name="T35" fmla="*/ 334 h 452"/>
                <a:gd name="T36" fmla="*/ 319 w 470"/>
                <a:gd name="T37" fmla="*/ 326 h 452"/>
                <a:gd name="T38" fmla="*/ 235 w 470"/>
                <a:gd name="T39" fmla="*/ 318 h 452"/>
                <a:gd name="T40" fmla="*/ 235 w 470"/>
                <a:gd name="T41" fmla="*/ 309 h 452"/>
                <a:gd name="T42" fmla="*/ 226 w 470"/>
                <a:gd name="T43" fmla="*/ 309 h 452"/>
                <a:gd name="T44" fmla="*/ 226 w 470"/>
                <a:gd name="T45" fmla="*/ 276 h 452"/>
                <a:gd name="T46" fmla="*/ 226 w 470"/>
                <a:gd name="T47" fmla="*/ 242 h 452"/>
                <a:gd name="T48" fmla="*/ 193 w 470"/>
                <a:gd name="T49" fmla="*/ 251 h 452"/>
                <a:gd name="T50" fmla="*/ 176 w 470"/>
                <a:gd name="T51" fmla="*/ 251 h 452"/>
                <a:gd name="T52" fmla="*/ 159 w 470"/>
                <a:gd name="T53" fmla="*/ 259 h 452"/>
                <a:gd name="T54" fmla="*/ 151 w 470"/>
                <a:gd name="T55" fmla="*/ 267 h 452"/>
                <a:gd name="T56" fmla="*/ 151 w 470"/>
                <a:gd name="T57" fmla="*/ 284 h 452"/>
                <a:gd name="T58" fmla="*/ 143 w 470"/>
                <a:gd name="T59" fmla="*/ 343 h 452"/>
                <a:gd name="T60" fmla="*/ 151 w 470"/>
                <a:gd name="T61" fmla="*/ 452 h 452"/>
                <a:gd name="T62" fmla="*/ 117 w 470"/>
                <a:gd name="T63" fmla="*/ 435 h 452"/>
                <a:gd name="T64" fmla="*/ 92 w 470"/>
                <a:gd name="T65" fmla="*/ 418 h 452"/>
                <a:gd name="T66" fmla="*/ 67 w 470"/>
                <a:gd name="T67" fmla="*/ 393 h 452"/>
                <a:gd name="T68" fmla="*/ 42 w 470"/>
                <a:gd name="T69" fmla="*/ 359 h 452"/>
                <a:gd name="T70" fmla="*/ 17 w 470"/>
                <a:gd name="T71" fmla="*/ 293 h 452"/>
                <a:gd name="T72" fmla="*/ 0 w 470"/>
                <a:gd name="T73" fmla="*/ 234 h 452"/>
                <a:gd name="T74" fmla="*/ 8 w 470"/>
                <a:gd name="T75" fmla="*/ 184 h 452"/>
                <a:gd name="T76" fmla="*/ 25 w 470"/>
                <a:gd name="T77" fmla="*/ 134 h 452"/>
                <a:gd name="T78" fmla="*/ 59 w 470"/>
                <a:gd name="T79" fmla="*/ 92 h 452"/>
                <a:gd name="T80" fmla="*/ 84 w 470"/>
                <a:gd name="T81" fmla="*/ 67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70" h="452">
                  <a:moveTo>
                    <a:pt x="84" y="67"/>
                  </a:moveTo>
                  <a:lnTo>
                    <a:pt x="126" y="33"/>
                  </a:lnTo>
                  <a:lnTo>
                    <a:pt x="168" y="16"/>
                  </a:lnTo>
                  <a:lnTo>
                    <a:pt x="218" y="8"/>
                  </a:lnTo>
                  <a:lnTo>
                    <a:pt x="268" y="0"/>
                  </a:lnTo>
                  <a:lnTo>
                    <a:pt x="319" y="8"/>
                  </a:lnTo>
                  <a:lnTo>
                    <a:pt x="361" y="25"/>
                  </a:lnTo>
                  <a:lnTo>
                    <a:pt x="402" y="50"/>
                  </a:lnTo>
                  <a:lnTo>
                    <a:pt x="428" y="83"/>
                  </a:lnTo>
                  <a:lnTo>
                    <a:pt x="453" y="117"/>
                  </a:lnTo>
                  <a:lnTo>
                    <a:pt x="461" y="150"/>
                  </a:lnTo>
                  <a:lnTo>
                    <a:pt x="470" y="192"/>
                  </a:lnTo>
                  <a:lnTo>
                    <a:pt x="470" y="226"/>
                  </a:lnTo>
                  <a:lnTo>
                    <a:pt x="470" y="259"/>
                  </a:lnTo>
                  <a:lnTo>
                    <a:pt x="461" y="284"/>
                  </a:lnTo>
                  <a:lnTo>
                    <a:pt x="453" y="309"/>
                  </a:lnTo>
                  <a:lnTo>
                    <a:pt x="428" y="334"/>
                  </a:lnTo>
                  <a:lnTo>
                    <a:pt x="377" y="334"/>
                  </a:lnTo>
                  <a:lnTo>
                    <a:pt x="319" y="326"/>
                  </a:lnTo>
                  <a:lnTo>
                    <a:pt x="235" y="318"/>
                  </a:lnTo>
                  <a:lnTo>
                    <a:pt x="235" y="309"/>
                  </a:lnTo>
                  <a:lnTo>
                    <a:pt x="226" y="309"/>
                  </a:lnTo>
                  <a:lnTo>
                    <a:pt x="226" y="276"/>
                  </a:lnTo>
                  <a:lnTo>
                    <a:pt x="226" y="242"/>
                  </a:lnTo>
                  <a:lnTo>
                    <a:pt x="193" y="251"/>
                  </a:lnTo>
                  <a:lnTo>
                    <a:pt x="176" y="251"/>
                  </a:lnTo>
                  <a:lnTo>
                    <a:pt x="159" y="259"/>
                  </a:lnTo>
                  <a:lnTo>
                    <a:pt x="151" y="267"/>
                  </a:lnTo>
                  <a:lnTo>
                    <a:pt x="151" y="284"/>
                  </a:lnTo>
                  <a:lnTo>
                    <a:pt x="143" y="343"/>
                  </a:lnTo>
                  <a:lnTo>
                    <a:pt x="151" y="452"/>
                  </a:lnTo>
                  <a:lnTo>
                    <a:pt x="117" y="435"/>
                  </a:lnTo>
                  <a:lnTo>
                    <a:pt x="92" y="418"/>
                  </a:lnTo>
                  <a:lnTo>
                    <a:pt x="67" y="393"/>
                  </a:lnTo>
                  <a:lnTo>
                    <a:pt x="42" y="359"/>
                  </a:lnTo>
                  <a:lnTo>
                    <a:pt x="17" y="293"/>
                  </a:lnTo>
                  <a:lnTo>
                    <a:pt x="0" y="234"/>
                  </a:lnTo>
                  <a:lnTo>
                    <a:pt x="8" y="184"/>
                  </a:lnTo>
                  <a:lnTo>
                    <a:pt x="25" y="134"/>
                  </a:lnTo>
                  <a:lnTo>
                    <a:pt x="59" y="92"/>
                  </a:lnTo>
                  <a:lnTo>
                    <a:pt x="84" y="67"/>
                  </a:lnTo>
                  <a:close/>
                </a:path>
              </a:pathLst>
            </a:custGeom>
            <a:solidFill>
              <a:srgbClr val="FFF3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3" name="Freeform 37"/>
            <p:cNvSpPr>
              <a:spLocks/>
            </p:cNvSpPr>
            <p:nvPr/>
          </p:nvSpPr>
          <p:spPr bwMode="auto">
            <a:xfrm>
              <a:off x="4360" y="359"/>
              <a:ext cx="469" cy="452"/>
            </a:xfrm>
            <a:custGeom>
              <a:avLst/>
              <a:gdLst>
                <a:gd name="T0" fmla="*/ 83 w 469"/>
                <a:gd name="T1" fmla="*/ 67 h 452"/>
                <a:gd name="T2" fmla="*/ 125 w 469"/>
                <a:gd name="T3" fmla="*/ 34 h 452"/>
                <a:gd name="T4" fmla="*/ 167 w 469"/>
                <a:gd name="T5" fmla="*/ 17 h 452"/>
                <a:gd name="T6" fmla="*/ 218 w 469"/>
                <a:gd name="T7" fmla="*/ 9 h 452"/>
                <a:gd name="T8" fmla="*/ 268 w 469"/>
                <a:gd name="T9" fmla="*/ 0 h 452"/>
                <a:gd name="T10" fmla="*/ 318 w 469"/>
                <a:gd name="T11" fmla="*/ 9 h 452"/>
                <a:gd name="T12" fmla="*/ 360 w 469"/>
                <a:gd name="T13" fmla="*/ 25 h 452"/>
                <a:gd name="T14" fmla="*/ 402 w 469"/>
                <a:gd name="T15" fmla="*/ 51 h 452"/>
                <a:gd name="T16" fmla="*/ 427 w 469"/>
                <a:gd name="T17" fmla="*/ 84 h 452"/>
                <a:gd name="T18" fmla="*/ 452 w 469"/>
                <a:gd name="T19" fmla="*/ 117 h 452"/>
                <a:gd name="T20" fmla="*/ 461 w 469"/>
                <a:gd name="T21" fmla="*/ 151 h 452"/>
                <a:gd name="T22" fmla="*/ 469 w 469"/>
                <a:gd name="T23" fmla="*/ 193 h 452"/>
                <a:gd name="T24" fmla="*/ 469 w 469"/>
                <a:gd name="T25" fmla="*/ 226 h 452"/>
                <a:gd name="T26" fmla="*/ 469 w 469"/>
                <a:gd name="T27" fmla="*/ 260 h 452"/>
                <a:gd name="T28" fmla="*/ 461 w 469"/>
                <a:gd name="T29" fmla="*/ 285 h 452"/>
                <a:gd name="T30" fmla="*/ 452 w 469"/>
                <a:gd name="T31" fmla="*/ 310 h 452"/>
                <a:gd name="T32" fmla="*/ 427 w 469"/>
                <a:gd name="T33" fmla="*/ 335 h 452"/>
                <a:gd name="T34" fmla="*/ 377 w 469"/>
                <a:gd name="T35" fmla="*/ 335 h 452"/>
                <a:gd name="T36" fmla="*/ 318 w 469"/>
                <a:gd name="T37" fmla="*/ 327 h 452"/>
                <a:gd name="T38" fmla="*/ 234 w 469"/>
                <a:gd name="T39" fmla="*/ 318 h 452"/>
                <a:gd name="T40" fmla="*/ 234 w 469"/>
                <a:gd name="T41" fmla="*/ 310 h 452"/>
                <a:gd name="T42" fmla="*/ 226 w 469"/>
                <a:gd name="T43" fmla="*/ 310 h 452"/>
                <a:gd name="T44" fmla="*/ 226 w 469"/>
                <a:gd name="T45" fmla="*/ 276 h 452"/>
                <a:gd name="T46" fmla="*/ 226 w 469"/>
                <a:gd name="T47" fmla="*/ 243 h 452"/>
                <a:gd name="T48" fmla="*/ 192 w 469"/>
                <a:gd name="T49" fmla="*/ 251 h 452"/>
                <a:gd name="T50" fmla="*/ 176 w 469"/>
                <a:gd name="T51" fmla="*/ 251 h 452"/>
                <a:gd name="T52" fmla="*/ 159 w 469"/>
                <a:gd name="T53" fmla="*/ 260 h 452"/>
                <a:gd name="T54" fmla="*/ 151 w 469"/>
                <a:gd name="T55" fmla="*/ 268 h 452"/>
                <a:gd name="T56" fmla="*/ 151 w 469"/>
                <a:gd name="T57" fmla="*/ 285 h 452"/>
                <a:gd name="T58" fmla="*/ 142 w 469"/>
                <a:gd name="T59" fmla="*/ 343 h 452"/>
                <a:gd name="T60" fmla="*/ 151 w 469"/>
                <a:gd name="T61" fmla="*/ 452 h 452"/>
                <a:gd name="T62" fmla="*/ 117 w 469"/>
                <a:gd name="T63" fmla="*/ 435 h 452"/>
                <a:gd name="T64" fmla="*/ 92 w 469"/>
                <a:gd name="T65" fmla="*/ 419 h 452"/>
                <a:gd name="T66" fmla="*/ 67 w 469"/>
                <a:gd name="T67" fmla="*/ 394 h 452"/>
                <a:gd name="T68" fmla="*/ 42 w 469"/>
                <a:gd name="T69" fmla="*/ 360 h 452"/>
                <a:gd name="T70" fmla="*/ 16 w 469"/>
                <a:gd name="T71" fmla="*/ 293 h 452"/>
                <a:gd name="T72" fmla="*/ 0 w 469"/>
                <a:gd name="T73" fmla="*/ 235 h 452"/>
                <a:gd name="T74" fmla="*/ 8 w 469"/>
                <a:gd name="T75" fmla="*/ 184 h 452"/>
                <a:gd name="T76" fmla="*/ 25 w 469"/>
                <a:gd name="T77" fmla="*/ 134 h 452"/>
                <a:gd name="T78" fmla="*/ 58 w 469"/>
                <a:gd name="T79" fmla="*/ 92 h 452"/>
                <a:gd name="T80" fmla="*/ 83 w 469"/>
                <a:gd name="T81" fmla="*/ 67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452">
                  <a:moveTo>
                    <a:pt x="83" y="67"/>
                  </a:moveTo>
                  <a:lnTo>
                    <a:pt x="125" y="34"/>
                  </a:lnTo>
                  <a:lnTo>
                    <a:pt x="167" y="17"/>
                  </a:lnTo>
                  <a:lnTo>
                    <a:pt x="218" y="9"/>
                  </a:lnTo>
                  <a:lnTo>
                    <a:pt x="268" y="0"/>
                  </a:lnTo>
                  <a:lnTo>
                    <a:pt x="318" y="9"/>
                  </a:lnTo>
                  <a:lnTo>
                    <a:pt x="360" y="25"/>
                  </a:lnTo>
                  <a:lnTo>
                    <a:pt x="402" y="51"/>
                  </a:lnTo>
                  <a:lnTo>
                    <a:pt x="427" y="84"/>
                  </a:lnTo>
                  <a:lnTo>
                    <a:pt x="452" y="117"/>
                  </a:lnTo>
                  <a:lnTo>
                    <a:pt x="461" y="151"/>
                  </a:lnTo>
                  <a:lnTo>
                    <a:pt x="469" y="193"/>
                  </a:lnTo>
                  <a:lnTo>
                    <a:pt x="469" y="226"/>
                  </a:lnTo>
                  <a:lnTo>
                    <a:pt x="469" y="260"/>
                  </a:lnTo>
                  <a:lnTo>
                    <a:pt x="461" y="285"/>
                  </a:lnTo>
                  <a:lnTo>
                    <a:pt x="452" y="310"/>
                  </a:lnTo>
                  <a:lnTo>
                    <a:pt x="427" y="335"/>
                  </a:lnTo>
                  <a:lnTo>
                    <a:pt x="377" y="335"/>
                  </a:lnTo>
                  <a:lnTo>
                    <a:pt x="318" y="327"/>
                  </a:lnTo>
                  <a:lnTo>
                    <a:pt x="234" y="318"/>
                  </a:lnTo>
                  <a:lnTo>
                    <a:pt x="234" y="310"/>
                  </a:lnTo>
                  <a:lnTo>
                    <a:pt x="226" y="310"/>
                  </a:lnTo>
                  <a:lnTo>
                    <a:pt x="226" y="276"/>
                  </a:lnTo>
                  <a:lnTo>
                    <a:pt x="226" y="243"/>
                  </a:lnTo>
                  <a:lnTo>
                    <a:pt x="192" y="251"/>
                  </a:lnTo>
                  <a:lnTo>
                    <a:pt x="176" y="251"/>
                  </a:lnTo>
                  <a:lnTo>
                    <a:pt x="159" y="260"/>
                  </a:lnTo>
                  <a:lnTo>
                    <a:pt x="151" y="268"/>
                  </a:lnTo>
                  <a:lnTo>
                    <a:pt x="151" y="285"/>
                  </a:lnTo>
                  <a:lnTo>
                    <a:pt x="142" y="343"/>
                  </a:lnTo>
                  <a:lnTo>
                    <a:pt x="151" y="452"/>
                  </a:lnTo>
                  <a:lnTo>
                    <a:pt x="117" y="435"/>
                  </a:lnTo>
                  <a:lnTo>
                    <a:pt x="92" y="419"/>
                  </a:lnTo>
                  <a:lnTo>
                    <a:pt x="67" y="394"/>
                  </a:lnTo>
                  <a:lnTo>
                    <a:pt x="42" y="360"/>
                  </a:lnTo>
                  <a:lnTo>
                    <a:pt x="16" y="293"/>
                  </a:lnTo>
                  <a:lnTo>
                    <a:pt x="0" y="235"/>
                  </a:lnTo>
                  <a:lnTo>
                    <a:pt x="8" y="184"/>
                  </a:lnTo>
                  <a:lnTo>
                    <a:pt x="25" y="134"/>
                  </a:lnTo>
                  <a:lnTo>
                    <a:pt x="58" y="92"/>
                  </a:lnTo>
                  <a:lnTo>
                    <a:pt x="83" y="67"/>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54" name="Freeform 38"/>
            <p:cNvSpPr>
              <a:spLocks/>
            </p:cNvSpPr>
            <p:nvPr/>
          </p:nvSpPr>
          <p:spPr bwMode="auto">
            <a:xfrm>
              <a:off x="4485" y="435"/>
              <a:ext cx="109" cy="150"/>
            </a:xfrm>
            <a:custGeom>
              <a:avLst/>
              <a:gdLst>
                <a:gd name="T0" fmla="*/ 93 w 109"/>
                <a:gd name="T1" fmla="*/ 0 h 150"/>
                <a:gd name="T2" fmla="*/ 67 w 109"/>
                <a:gd name="T3" fmla="*/ 0 h 150"/>
                <a:gd name="T4" fmla="*/ 34 w 109"/>
                <a:gd name="T5" fmla="*/ 8 h 150"/>
                <a:gd name="T6" fmla="*/ 17 w 109"/>
                <a:gd name="T7" fmla="*/ 33 h 150"/>
                <a:gd name="T8" fmla="*/ 9 w 109"/>
                <a:gd name="T9" fmla="*/ 41 h 150"/>
                <a:gd name="T10" fmla="*/ 0 w 109"/>
                <a:gd name="T11" fmla="*/ 50 h 150"/>
                <a:gd name="T12" fmla="*/ 84 w 109"/>
                <a:gd name="T13" fmla="*/ 150 h 150"/>
                <a:gd name="T14" fmla="*/ 93 w 109"/>
                <a:gd name="T15" fmla="*/ 150 h 150"/>
                <a:gd name="T16" fmla="*/ 109 w 109"/>
                <a:gd name="T17" fmla="*/ 150 h 150"/>
                <a:gd name="T18" fmla="*/ 93 w 109"/>
                <a:gd name="T1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150">
                  <a:moveTo>
                    <a:pt x="93" y="0"/>
                  </a:moveTo>
                  <a:lnTo>
                    <a:pt x="67" y="0"/>
                  </a:lnTo>
                  <a:lnTo>
                    <a:pt x="34" y="8"/>
                  </a:lnTo>
                  <a:lnTo>
                    <a:pt x="17" y="33"/>
                  </a:lnTo>
                  <a:lnTo>
                    <a:pt x="9" y="41"/>
                  </a:lnTo>
                  <a:lnTo>
                    <a:pt x="0" y="50"/>
                  </a:lnTo>
                  <a:lnTo>
                    <a:pt x="84" y="150"/>
                  </a:lnTo>
                  <a:lnTo>
                    <a:pt x="93" y="150"/>
                  </a:lnTo>
                  <a:lnTo>
                    <a:pt x="109" y="150"/>
                  </a:lnTo>
                  <a:lnTo>
                    <a:pt x="93"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5" name="Freeform 39"/>
            <p:cNvSpPr>
              <a:spLocks/>
            </p:cNvSpPr>
            <p:nvPr/>
          </p:nvSpPr>
          <p:spPr bwMode="auto">
            <a:xfrm>
              <a:off x="4620" y="426"/>
              <a:ext cx="117" cy="151"/>
            </a:xfrm>
            <a:custGeom>
              <a:avLst/>
              <a:gdLst>
                <a:gd name="T0" fmla="*/ 117 w 117"/>
                <a:gd name="T1" fmla="*/ 42 h 151"/>
                <a:gd name="T2" fmla="*/ 92 w 117"/>
                <a:gd name="T3" fmla="*/ 17 h 151"/>
                <a:gd name="T4" fmla="*/ 58 w 117"/>
                <a:gd name="T5" fmla="*/ 9 h 151"/>
                <a:gd name="T6" fmla="*/ 25 w 117"/>
                <a:gd name="T7" fmla="*/ 0 h 151"/>
                <a:gd name="T8" fmla="*/ 0 w 117"/>
                <a:gd name="T9" fmla="*/ 0 h 151"/>
                <a:gd name="T10" fmla="*/ 0 w 117"/>
                <a:gd name="T11" fmla="*/ 143 h 151"/>
                <a:gd name="T12" fmla="*/ 8 w 117"/>
                <a:gd name="T13" fmla="*/ 151 h 151"/>
                <a:gd name="T14" fmla="*/ 117 w 117"/>
                <a:gd name="T15" fmla="*/ 42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151">
                  <a:moveTo>
                    <a:pt x="117" y="42"/>
                  </a:moveTo>
                  <a:lnTo>
                    <a:pt x="92" y="17"/>
                  </a:lnTo>
                  <a:lnTo>
                    <a:pt x="58" y="9"/>
                  </a:lnTo>
                  <a:lnTo>
                    <a:pt x="25" y="0"/>
                  </a:lnTo>
                  <a:lnTo>
                    <a:pt x="0" y="0"/>
                  </a:lnTo>
                  <a:lnTo>
                    <a:pt x="0" y="143"/>
                  </a:lnTo>
                  <a:lnTo>
                    <a:pt x="8" y="151"/>
                  </a:lnTo>
                  <a:lnTo>
                    <a:pt x="117" y="42"/>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6" name="Freeform 40"/>
            <p:cNvSpPr>
              <a:spLocks/>
            </p:cNvSpPr>
            <p:nvPr/>
          </p:nvSpPr>
          <p:spPr bwMode="auto">
            <a:xfrm>
              <a:off x="4418" y="518"/>
              <a:ext cx="134" cy="101"/>
            </a:xfrm>
            <a:custGeom>
              <a:avLst/>
              <a:gdLst>
                <a:gd name="T0" fmla="*/ 25 w 134"/>
                <a:gd name="T1" fmla="*/ 0 h 101"/>
                <a:gd name="T2" fmla="*/ 9 w 134"/>
                <a:gd name="T3" fmla="*/ 17 h 101"/>
                <a:gd name="T4" fmla="*/ 0 w 134"/>
                <a:gd name="T5" fmla="*/ 51 h 101"/>
                <a:gd name="T6" fmla="*/ 0 w 134"/>
                <a:gd name="T7" fmla="*/ 76 h 101"/>
                <a:gd name="T8" fmla="*/ 0 w 134"/>
                <a:gd name="T9" fmla="*/ 92 h 101"/>
                <a:gd name="T10" fmla="*/ 0 w 134"/>
                <a:gd name="T11" fmla="*/ 101 h 101"/>
                <a:gd name="T12" fmla="*/ 101 w 134"/>
                <a:gd name="T13" fmla="*/ 101 h 101"/>
                <a:gd name="T14" fmla="*/ 118 w 134"/>
                <a:gd name="T15" fmla="*/ 92 h 101"/>
                <a:gd name="T16" fmla="*/ 134 w 134"/>
                <a:gd name="T17" fmla="*/ 84 h 101"/>
                <a:gd name="T18" fmla="*/ 25 w 134"/>
                <a:gd name="T19"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101">
                  <a:moveTo>
                    <a:pt x="25" y="0"/>
                  </a:moveTo>
                  <a:lnTo>
                    <a:pt x="9" y="17"/>
                  </a:lnTo>
                  <a:lnTo>
                    <a:pt x="0" y="51"/>
                  </a:lnTo>
                  <a:lnTo>
                    <a:pt x="0" y="76"/>
                  </a:lnTo>
                  <a:lnTo>
                    <a:pt x="0" y="92"/>
                  </a:lnTo>
                  <a:lnTo>
                    <a:pt x="0" y="101"/>
                  </a:lnTo>
                  <a:lnTo>
                    <a:pt x="101" y="101"/>
                  </a:lnTo>
                  <a:lnTo>
                    <a:pt x="118" y="92"/>
                  </a:lnTo>
                  <a:lnTo>
                    <a:pt x="134" y="84"/>
                  </a:lnTo>
                  <a:lnTo>
                    <a:pt x="25"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7" name="Freeform 41"/>
            <p:cNvSpPr>
              <a:spLocks/>
            </p:cNvSpPr>
            <p:nvPr/>
          </p:nvSpPr>
          <p:spPr bwMode="auto">
            <a:xfrm>
              <a:off x="4418" y="652"/>
              <a:ext cx="76" cy="101"/>
            </a:xfrm>
            <a:custGeom>
              <a:avLst/>
              <a:gdLst>
                <a:gd name="T0" fmla="*/ 0 w 76"/>
                <a:gd name="T1" fmla="*/ 9 h 101"/>
                <a:gd name="T2" fmla="*/ 9 w 76"/>
                <a:gd name="T3" fmla="*/ 25 h 101"/>
                <a:gd name="T4" fmla="*/ 25 w 76"/>
                <a:gd name="T5" fmla="*/ 50 h 101"/>
                <a:gd name="T6" fmla="*/ 59 w 76"/>
                <a:gd name="T7" fmla="*/ 101 h 101"/>
                <a:gd name="T8" fmla="*/ 76 w 76"/>
                <a:gd name="T9" fmla="*/ 42 h 101"/>
                <a:gd name="T10" fmla="*/ 76 w 76"/>
                <a:gd name="T11" fmla="*/ 0 h 101"/>
                <a:gd name="T12" fmla="*/ 0 w 76"/>
                <a:gd name="T13" fmla="*/ 9 h 101"/>
              </a:gdLst>
              <a:ahLst/>
              <a:cxnLst>
                <a:cxn ang="0">
                  <a:pos x="T0" y="T1"/>
                </a:cxn>
                <a:cxn ang="0">
                  <a:pos x="T2" y="T3"/>
                </a:cxn>
                <a:cxn ang="0">
                  <a:pos x="T4" y="T5"/>
                </a:cxn>
                <a:cxn ang="0">
                  <a:pos x="T6" y="T7"/>
                </a:cxn>
                <a:cxn ang="0">
                  <a:pos x="T8" y="T9"/>
                </a:cxn>
                <a:cxn ang="0">
                  <a:pos x="T10" y="T11"/>
                </a:cxn>
                <a:cxn ang="0">
                  <a:pos x="T12" y="T13"/>
                </a:cxn>
              </a:cxnLst>
              <a:rect l="0" t="0" r="r" b="b"/>
              <a:pathLst>
                <a:path w="76" h="101">
                  <a:moveTo>
                    <a:pt x="0" y="9"/>
                  </a:moveTo>
                  <a:lnTo>
                    <a:pt x="9" y="25"/>
                  </a:lnTo>
                  <a:lnTo>
                    <a:pt x="25" y="50"/>
                  </a:lnTo>
                  <a:lnTo>
                    <a:pt x="59" y="101"/>
                  </a:lnTo>
                  <a:lnTo>
                    <a:pt x="76" y="42"/>
                  </a:lnTo>
                  <a:lnTo>
                    <a:pt x="76" y="0"/>
                  </a:lnTo>
                  <a:lnTo>
                    <a:pt x="0" y="9"/>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8" name="Freeform 42"/>
            <p:cNvSpPr>
              <a:spLocks/>
            </p:cNvSpPr>
            <p:nvPr/>
          </p:nvSpPr>
          <p:spPr bwMode="auto">
            <a:xfrm>
              <a:off x="4628" y="502"/>
              <a:ext cx="168" cy="117"/>
            </a:xfrm>
            <a:custGeom>
              <a:avLst/>
              <a:gdLst>
                <a:gd name="T0" fmla="*/ 159 w 168"/>
                <a:gd name="T1" fmla="*/ 117 h 117"/>
                <a:gd name="T2" fmla="*/ 168 w 168"/>
                <a:gd name="T3" fmla="*/ 92 h 117"/>
                <a:gd name="T4" fmla="*/ 168 w 168"/>
                <a:gd name="T5" fmla="*/ 58 h 117"/>
                <a:gd name="T6" fmla="*/ 159 w 168"/>
                <a:gd name="T7" fmla="*/ 25 h 117"/>
                <a:gd name="T8" fmla="*/ 142 w 168"/>
                <a:gd name="T9" fmla="*/ 0 h 117"/>
                <a:gd name="T10" fmla="*/ 0 w 168"/>
                <a:gd name="T11" fmla="*/ 100 h 117"/>
                <a:gd name="T12" fmla="*/ 8 w 168"/>
                <a:gd name="T13" fmla="*/ 100 h 117"/>
                <a:gd name="T14" fmla="*/ 8 w 168"/>
                <a:gd name="T15" fmla="*/ 108 h 117"/>
                <a:gd name="T16" fmla="*/ 159 w 168"/>
                <a:gd name="T1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8" h="117">
                  <a:moveTo>
                    <a:pt x="159" y="117"/>
                  </a:moveTo>
                  <a:lnTo>
                    <a:pt x="168" y="92"/>
                  </a:lnTo>
                  <a:lnTo>
                    <a:pt x="168" y="58"/>
                  </a:lnTo>
                  <a:lnTo>
                    <a:pt x="159" y="25"/>
                  </a:lnTo>
                  <a:lnTo>
                    <a:pt x="142" y="0"/>
                  </a:lnTo>
                  <a:lnTo>
                    <a:pt x="0" y="100"/>
                  </a:lnTo>
                  <a:lnTo>
                    <a:pt x="8" y="100"/>
                  </a:lnTo>
                  <a:lnTo>
                    <a:pt x="8" y="108"/>
                  </a:lnTo>
                  <a:lnTo>
                    <a:pt x="159" y="117"/>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9" name="Freeform 43"/>
            <p:cNvSpPr>
              <a:spLocks/>
            </p:cNvSpPr>
            <p:nvPr/>
          </p:nvSpPr>
          <p:spPr bwMode="auto">
            <a:xfrm>
              <a:off x="4628" y="635"/>
              <a:ext cx="151" cy="67"/>
            </a:xfrm>
            <a:custGeom>
              <a:avLst/>
              <a:gdLst>
                <a:gd name="T0" fmla="*/ 0 w 151"/>
                <a:gd name="T1" fmla="*/ 0 h 67"/>
                <a:gd name="T2" fmla="*/ 84 w 151"/>
                <a:gd name="T3" fmla="*/ 17 h 67"/>
                <a:gd name="T4" fmla="*/ 151 w 151"/>
                <a:gd name="T5" fmla="*/ 34 h 67"/>
                <a:gd name="T6" fmla="*/ 142 w 151"/>
                <a:gd name="T7" fmla="*/ 51 h 67"/>
                <a:gd name="T8" fmla="*/ 142 w 151"/>
                <a:gd name="T9" fmla="*/ 59 h 67"/>
                <a:gd name="T10" fmla="*/ 134 w 151"/>
                <a:gd name="T11" fmla="*/ 67 h 67"/>
                <a:gd name="T12" fmla="*/ 8 w 151"/>
                <a:gd name="T13" fmla="*/ 59 h 67"/>
                <a:gd name="T14" fmla="*/ 0 w 151"/>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67">
                  <a:moveTo>
                    <a:pt x="0" y="0"/>
                  </a:moveTo>
                  <a:lnTo>
                    <a:pt x="84" y="17"/>
                  </a:lnTo>
                  <a:lnTo>
                    <a:pt x="151" y="34"/>
                  </a:lnTo>
                  <a:lnTo>
                    <a:pt x="142" y="51"/>
                  </a:lnTo>
                  <a:lnTo>
                    <a:pt x="142" y="59"/>
                  </a:lnTo>
                  <a:lnTo>
                    <a:pt x="134" y="67"/>
                  </a:lnTo>
                  <a:lnTo>
                    <a:pt x="8" y="59"/>
                  </a:lnTo>
                  <a:lnTo>
                    <a:pt x="0"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60" name="Freeform 44"/>
            <p:cNvSpPr>
              <a:spLocks/>
            </p:cNvSpPr>
            <p:nvPr/>
          </p:nvSpPr>
          <p:spPr bwMode="auto">
            <a:xfrm>
              <a:off x="4645" y="861"/>
              <a:ext cx="536" cy="25"/>
            </a:xfrm>
            <a:custGeom>
              <a:avLst/>
              <a:gdLst>
                <a:gd name="T0" fmla="*/ 0 w 536"/>
                <a:gd name="T1" fmla="*/ 0 h 25"/>
                <a:gd name="T2" fmla="*/ 234 w 536"/>
                <a:gd name="T3" fmla="*/ 17 h 25"/>
                <a:gd name="T4" fmla="*/ 402 w 536"/>
                <a:gd name="T5" fmla="*/ 25 h 25"/>
                <a:gd name="T6" fmla="*/ 536 w 536"/>
                <a:gd name="T7" fmla="*/ 25 h 25"/>
              </a:gdLst>
              <a:ahLst/>
              <a:cxnLst>
                <a:cxn ang="0">
                  <a:pos x="T0" y="T1"/>
                </a:cxn>
                <a:cxn ang="0">
                  <a:pos x="T2" y="T3"/>
                </a:cxn>
                <a:cxn ang="0">
                  <a:pos x="T4" y="T5"/>
                </a:cxn>
                <a:cxn ang="0">
                  <a:pos x="T6" y="T7"/>
                </a:cxn>
              </a:cxnLst>
              <a:rect l="0" t="0" r="r" b="b"/>
              <a:pathLst>
                <a:path w="536" h="25">
                  <a:moveTo>
                    <a:pt x="0" y="0"/>
                  </a:moveTo>
                  <a:lnTo>
                    <a:pt x="234" y="17"/>
                  </a:lnTo>
                  <a:lnTo>
                    <a:pt x="402" y="25"/>
                  </a:lnTo>
                  <a:lnTo>
                    <a:pt x="536" y="25"/>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61" name="Freeform 45"/>
            <p:cNvSpPr>
              <a:spLocks/>
            </p:cNvSpPr>
            <p:nvPr/>
          </p:nvSpPr>
          <p:spPr bwMode="auto">
            <a:xfrm>
              <a:off x="4594" y="744"/>
              <a:ext cx="168" cy="67"/>
            </a:xfrm>
            <a:custGeom>
              <a:avLst/>
              <a:gdLst>
                <a:gd name="T0" fmla="*/ 168 w 168"/>
                <a:gd name="T1" fmla="*/ 0 h 67"/>
                <a:gd name="T2" fmla="*/ 160 w 168"/>
                <a:gd name="T3" fmla="*/ 17 h 67"/>
                <a:gd name="T4" fmla="*/ 143 w 168"/>
                <a:gd name="T5" fmla="*/ 34 h 67"/>
                <a:gd name="T6" fmla="*/ 93 w 168"/>
                <a:gd name="T7" fmla="*/ 50 h 67"/>
                <a:gd name="T8" fmla="*/ 51 w 168"/>
                <a:gd name="T9" fmla="*/ 67 h 67"/>
                <a:gd name="T10" fmla="*/ 0 w 168"/>
                <a:gd name="T11" fmla="*/ 67 h 67"/>
              </a:gdLst>
              <a:ahLst/>
              <a:cxnLst>
                <a:cxn ang="0">
                  <a:pos x="T0" y="T1"/>
                </a:cxn>
                <a:cxn ang="0">
                  <a:pos x="T2" y="T3"/>
                </a:cxn>
                <a:cxn ang="0">
                  <a:pos x="T4" y="T5"/>
                </a:cxn>
                <a:cxn ang="0">
                  <a:pos x="T6" y="T7"/>
                </a:cxn>
                <a:cxn ang="0">
                  <a:pos x="T8" y="T9"/>
                </a:cxn>
                <a:cxn ang="0">
                  <a:pos x="T10" y="T11"/>
                </a:cxn>
              </a:cxnLst>
              <a:rect l="0" t="0" r="r" b="b"/>
              <a:pathLst>
                <a:path w="168" h="67">
                  <a:moveTo>
                    <a:pt x="168" y="0"/>
                  </a:moveTo>
                  <a:lnTo>
                    <a:pt x="160" y="17"/>
                  </a:lnTo>
                  <a:lnTo>
                    <a:pt x="143" y="34"/>
                  </a:lnTo>
                  <a:lnTo>
                    <a:pt x="93" y="50"/>
                  </a:lnTo>
                  <a:lnTo>
                    <a:pt x="51" y="67"/>
                  </a:lnTo>
                  <a:lnTo>
                    <a:pt x="0" y="67"/>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4863" name="Text Box 47"/>
          <p:cNvSpPr txBox="1">
            <a:spLocks noChangeArrowheads="1"/>
          </p:cNvSpPr>
          <p:nvPr/>
        </p:nvSpPr>
        <p:spPr bwMode="auto">
          <a:xfrm>
            <a:off x="1752600" y="5867400"/>
            <a:ext cx="7086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i="1">
                <a:solidFill>
                  <a:srgbClr val="1822CD"/>
                </a:solidFill>
                <a:latin typeface="Times New Roman" pitchFamily="18" charset="0"/>
              </a:rPr>
              <a:t>It is recommended that teens drink 6-8 glasses (8 fl.oz each) of water each day. This is in addition to around 4 cups of water you get from food each day.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34862"/>
                                        </p:tgtEl>
                                        <p:attrNameLst>
                                          <p:attrName>style.visibility</p:attrName>
                                        </p:attrNameLst>
                                      </p:cBhvr>
                                      <p:to>
                                        <p:strVal val="visible"/>
                                      </p:to>
                                    </p:set>
                                    <p:anim calcmode="lin" valueType="num">
                                      <p:cBhvr>
                                        <p:cTn id="7" dur="500" fill="hold"/>
                                        <p:tgtEl>
                                          <p:spTgt spid="34862"/>
                                        </p:tgtEl>
                                        <p:attrNameLst>
                                          <p:attrName>ppt_w</p:attrName>
                                        </p:attrNameLst>
                                      </p:cBhvr>
                                      <p:tavLst>
                                        <p:tav tm="0">
                                          <p:val>
                                            <p:fltVal val="0"/>
                                          </p:val>
                                        </p:tav>
                                        <p:tav tm="100000">
                                          <p:val>
                                            <p:strVal val="#ppt_w"/>
                                          </p:val>
                                        </p:tav>
                                      </p:tavLst>
                                    </p:anim>
                                    <p:anim calcmode="lin" valueType="num">
                                      <p:cBhvr>
                                        <p:cTn id="8" dur="500" fill="hold"/>
                                        <p:tgtEl>
                                          <p:spTgt spid="34862"/>
                                        </p:tgtEl>
                                        <p:attrNameLst>
                                          <p:attrName>ppt_h</p:attrName>
                                        </p:attrNameLst>
                                      </p:cBhvr>
                                      <p:tavLst>
                                        <p:tav tm="0">
                                          <p:val>
                                            <p:fltVal val="0"/>
                                          </p:val>
                                        </p:tav>
                                        <p:tav tm="100000">
                                          <p:val>
                                            <p:strVal val="#ppt_h"/>
                                          </p:val>
                                        </p:tav>
                                      </p:tavLst>
                                    </p:anim>
                                    <p:anim calcmode="lin" valueType="num">
                                      <p:cBhvr>
                                        <p:cTn id="9" dur="500" fill="hold"/>
                                        <p:tgtEl>
                                          <p:spTgt spid="34862"/>
                                        </p:tgtEl>
                                        <p:attrNameLst>
                                          <p:attrName>ppt_x</p:attrName>
                                        </p:attrNameLst>
                                      </p:cBhvr>
                                      <p:tavLst>
                                        <p:tav tm="0">
                                          <p:val>
                                            <p:fltVal val="0.5"/>
                                          </p:val>
                                        </p:tav>
                                        <p:tav tm="100000">
                                          <p:val>
                                            <p:strVal val="#ppt_x"/>
                                          </p:val>
                                        </p:tav>
                                      </p:tavLst>
                                    </p:anim>
                                    <p:anim calcmode="lin" valueType="num">
                                      <p:cBhvr>
                                        <p:cTn id="10" dur="500" fill="hold"/>
                                        <p:tgtEl>
                                          <p:spTgt spid="34862"/>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34823">
                                            <p:txEl>
                                              <p:pRg st="0" end="0"/>
                                            </p:txEl>
                                          </p:spTgt>
                                        </p:tgtEl>
                                        <p:attrNameLst>
                                          <p:attrName>style.visibility</p:attrName>
                                        </p:attrNameLst>
                                      </p:cBhvr>
                                      <p:to>
                                        <p:strVal val="visible"/>
                                      </p:to>
                                    </p:set>
                                    <p:animEffect transition="in" filter="wipe(left)">
                                      <p:cBhvr>
                                        <p:cTn id="14" dur="500"/>
                                        <p:tgtEl>
                                          <p:spTgt spid="34823">
                                            <p:txEl>
                                              <p:pRg st="0" end="0"/>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4823">
                                            <p:txEl>
                                              <p:pRg st="1" end="1"/>
                                            </p:txEl>
                                          </p:spTgt>
                                        </p:tgtEl>
                                        <p:attrNameLst>
                                          <p:attrName>style.visibility</p:attrName>
                                        </p:attrNameLst>
                                      </p:cBhvr>
                                      <p:to>
                                        <p:strVal val="visible"/>
                                      </p:to>
                                    </p:set>
                                    <p:animEffect transition="in" filter="wipe(left)">
                                      <p:cBhvr>
                                        <p:cTn id="17" dur="500"/>
                                        <p:tgtEl>
                                          <p:spTgt spid="34823">
                                            <p:txEl>
                                              <p:pRg st="1" end="1"/>
                                            </p:txEl>
                                          </p:spTgt>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34823">
                                            <p:txEl>
                                              <p:pRg st="2" end="2"/>
                                            </p:txEl>
                                          </p:spTgt>
                                        </p:tgtEl>
                                        <p:attrNameLst>
                                          <p:attrName>style.visibility</p:attrName>
                                        </p:attrNameLst>
                                      </p:cBhvr>
                                      <p:to>
                                        <p:strVal val="visible"/>
                                      </p:to>
                                    </p:set>
                                    <p:animEffect transition="in" filter="wipe(left)">
                                      <p:cBhvr>
                                        <p:cTn id="21" dur="500"/>
                                        <p:tgtEl>
                                          <p:spTgt spid="3482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4823">
                                            <p:txEl>
                                              <p:pRg st="3" end="3"/>
                                            </p:txEl>
                                          </p:spTgt>
                                        </p:tgtEl>
                                        <p:attrNameLst>
                                          <p:attrName>style.visibility</p:attrName>
                                        </p:attrNameLst>
                                      </p:cBhvr>
                                      <p:to>
                                        <p:strVal val="visible"/>
                                      </p:to>
                                    </p:set>
                                    <p:animEffect transition="in" filter="wipe(left)">
                                      <p:cBhvr>
                                        <p:cTn id="26" dur="500"/>
                                        <p:tgtEl>
                                          <p:spTgt spid="3482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4823">
                                            <p:txEl>
                                              <p:pRg st="4" end="4"/>
                                            </p:txEl>
                                          </p:spTgt>
                                        </p:tgtEl>
                                        <p:attrNameLst>
                                          <p:attrName>style.visibility</p:attrName>
                                        </p:attrNameLst>
                                      </p:cBhvr>
                                      <p:to>
                                        <p:strVal val="visible"/>
                                      </p:to>
                                    </p:set>
                                    <p:animEffect transition="in" filter="wipe(left)">
                                      <p:cBhvr>
                                        <p:cTn id="31" dur="500"/>
                                        <p:tgtEl>
                                          <p:spTgt spid="3482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4823">
                                            <p:txEl>
                                              <p:pRg st="5" end="5"/>
                                            </p:txEl>
                                          </p:spTgt>
                                        </p:tgtEl>
                                        <p:attrNameLst>
                                          <p:attrName>style.visibility</p:attrName>
                                        </p:attrNameLst>
                                      </p:cBhvr>
                                      <p:to>
                                        <p:strVal val="visible"/>
                                      </p:to>
                                    </p:set>
                                    <p:animEffect transition="in" filter="wipe(left)">
                                      <p:cBhvr>
                                        <p:cTn id="36" dur="500"/>
                                        <p:tgtEl>
                                          <p:spTgt spid="3482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4823">
                                            <p:txEl>
                                              <p:pRg st="6" end="6"/>
                                            </p:txEl>
                                          </p:spTgt>
                                        </p:tgtEl>
                                        <p:attrNameLst>
                                          <p:attrName>style.visibility</p:attrName>
                                        </p:attrNameLst>
                                      </p:cBhvr>
                                      <p:to>
                                        <p:strVal val="visible"/>
                                      </p:to>
                                    </p:set>
                                    <p:animEffect transition="in" filter="wipe(left)">
                                      <p:cBhvr>
                                        <p:cTn id="41" dur="500"/>
                                        <p:tgtEl>
                                          <p:spTgt spid="34823">
                                            <p:txEl>
                                              <p:pRg st="6" end="6"/>
                                            </p:txEl>
                                          </p:spTgt>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4863"/>
                                        </p:tgtEl>
                                        <p:attrNameLst>
                                          <p:attrName>style.visibility</p:attrName>
                                        </p:attrNameLst>
                                      </p:cBhvr>
                                      <p:to>
                                        <p:strVal val="visible"/>
                                      </p:to>
                                    </p:set>
                                    <p:animEffect transition="in" filter="wipe(left)">
                                      <p:cBhvr>
                                        <p:cTn id="45" dur="500"/>
                                        <p:tgtEl>
                                          <p:spTgt spid="34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uiExpand="1" build="p" autoUpdateAnimBg="0" advAuto="0"/>
      <p:bldP spid="3486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8" name="Slide Number Placeholder 5"/>
          <p:cNvSpPr>
            <a:spLocks noGrp="1"/>
          </p:cNvSpPr>
          <p:nvPr>
            <p:ph type="sldNum" sz="quarter" idx="12"/>
          </p:nvPr>
        </p:nvSpPr>
        <p:spPr/>
        <p:txBody>
          <a:bodyPr/>
          <a:lstStyle/>
          <a:p>
            <a:fld id="{17594BCE-3168-459D-8FCD-1B290FD48CD7}" type="slidenum">
              <a:rPr lang="en-US" altLang="en-US"/>
              <a:pPr/>
              <a:t>6</a:t>
            </a:fld>
            <a:endParaRPr lang="en-US" altLang="en-US"/>
          </a:p>
        </p:txBody>
      </p:sp>
      <p:sp>
        <p:nvSpPr>
          <p:cNvPr id="15364" name="AutoShape 4"/>
          <p:cNvSpPr>
            <a:spLocks noGrp="1" noChangeArrowheads="1"/>
          </p:cNvSpPr>
          <p:nvPr>
            <p:ph type="title"/>
          </p:nvPr>
        </p:nvSpPr>
        <p:spPr>
          <a:xfrm>
            <a:off x="1295400" y="990600"/>
            <a:ext cx="7848600" cy="990600"/>
          </a:xfrm>
        </p:spPr>
        <p:txBody>
          <a:bodyPr/>
          <a:lstStyle/>
          <a:p>
            <a:r>
              <a:rPr lang="en-US" altLang="en-US"/>
              <a:t>Carbohydrates</a:t>
            </a:r>
          </a:p>
        </p:txBody>
      </p:sp>
      <p:sp>
        <p:nvSpPr>
          <p:cNvPr id="15365" name="Rectangle 5"/>
          <p:cNvSpPr>
            <a:spLocks noGrp="1" noChangeArrowheads="1"/>
          </p:cNvSpPr>
          <p:nvPr>
            <p:ph type="body" idx="1"/>
          </p:nvPr>
        </p:nvSpPr>
        <p:spPr>
          <a:xfrm>
            <a:off x="1371600" y="3124200"/>
            <a:ext cx="6705600" cy="3289300"/>
          </a:xfrm>
        </p:spPr>
        <p:txBody>
          <a:bodyPr/>
          <a:lstStyle/>
          <a:p>
            <a:r>
              <a:rPr lang="en-US" altLang="en-US" dirty="0"/>
              <a:t>Food Sources:</a:t>
            </a:r>
          </a:p>
          <a:p>
            <a:pPr lvl="1"/>
            <a:r>
              <a:rPr lang="en-US" altLang="en-US" dirty="0"/>
              <a:t>Pasta, breads, cereals, grains, rice, fruits, milk, yogurt and sweets.</a:t>
            </a:r>
          </a:p>
          <a:p>
            <a:r>
              <a:rPr lang="en-US" altLang="en-US" dirty="0"/>
              <a:t>Two types of Carbohydrates:</a:t>
            </a:r>
          </a:p>
          <a:p>
            <a:pPr lvl="1"/>
            <a:r>
              <a:rPr lang="en-US" altLang="en-US" dirty="0" smtClean="0"/>
              <a:t>Starches </a:t>
            </a:r>
            <a:r>
              <a:rPr lang="en-US" altLang="en-US" dirty="0"/>
              <a:t>or </a:t>
            </a:r>
            <a:r>
              <a:rPr lang="en-US" altLang="en-US" u="sng" dirty="0"/>
              <a:t>Complex</a:t>
            </a:r>
            <a:r>
              <a:rPr lang="en-US" altLang="en-US" dirty="0"/>
              <a:t> Carbohydrates</a:t>
            </a:r>
          </a:p>
          <a:p>
            <a:pPr lvl="1"/>
            <a:r>
              <a:rPr lang="en-US" altLang="en-US" u="sng" dirty="0"/>
              <a:t>Simple </a:t>
            </a:r>
            <a:r>
              <a:rPr lang="en-US" altLang="en-US" dirty="0"/>
              <a:t>Carbohydrates</a:t>
            </a:r>
          </a:p>
          <a:p>
            <a:pPr lvl="1"/>
            <a:endParaRPr lang="en-US" altLang="en-US" dirty="0"/>
          </a:p>
        </p:txBody>
      </p:sp>
      <p:pic>
        <p:nvPicPr>
          <p:cNvPr id="1536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609600"/>
            <a:ext cx="2057400" cy="1936750"/>
          </a:xfrm>
          <a:prstGeom prst="rect">
            <a:avLst/>
          </a:prstGeom>
          <a:noFill/>
          <a:extLst>
            <a:ext uri="{909E8E84-426E-40DD-AFC4-6F175D3DCCD1}">
              <a14:hiddenFill xmlns:a14="http://schemas.microsoft.com/office/drawing/2010/main">
                <a:solidFill>
                  <a:srgbClr val="FFFFFF"/>
                </a:solidFill>
              </a14:hiddenFill>
            </a:ext>
          </a:extLst>
        </p:spPr>
      </p:pic>
      <p:sp>
        <p:nvSpPr>
          <p:cNvPr id="15367" name="Text Box 7"/>
          <p:cNvSpPr txBox="1">
            <a:spLocks noChangeArrowheads="1"/>
          </p:cNvSpPr>
          <p:nvPr/>
        </p:nvSpPr>
        <p:spPr bwMode="auto">
          <a:xfrm>
            <a:off x="1447800" y="2286000"/>
            <a:ext cx="5867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000" i="1">
                <a:solidFill>
                  <a:srgbClr val="187534"/>
                </a:solidFill>
                <a:latin typeface="Times" pitchFamily="18" charset="0"/>
              </a:rPr>
              <a:t>Carbohydrates are the body’s main source of energy and provide the body’s need for dietary fiber.</a:t>
            </a:r>
            <a:endParaRPr lang="en-US" altLang="en-US" sz="2400" i="1">
              <a:solidFill>
                <a:srgbClr val="187534"/>
              </a:solidFill>
              <a:latin typeface="Times"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wipe(left)">
                                      <p:cBhvr>
                                        <p:cTn id="7" dur="500"/>
                                        <p:tgtEl>
                                          <p:spTgt spid="15367"/>
                                        </p:tgtEl>
                                      </p:cBhvr>
                                    </p:animEffect>
                                  </p:childTnLst>
                                </p:cTn>
                              </p:par>
                            </p:childTnLst>
                          </p:cTn>
                        </p:par>
                        <p:par>
                          <p:cTn id="8" fill="hold" nodeType="afterGroup">
                            <p:stCondLst>
                              <p:cond delay="500"/>
                            </p:stCondLst>
                            <p:childTnLst>
                              <p:par>
                                <p:cTn id="9" presetID="17" presetClass="entr" presetSubtype="4" fill="hold" nodeType="afterEffect">
                                  <p:stCondLst>
                                    <p:cond delay="0"/>
                                  </p:stCondLst>
                                  <p:childTnLst>
                                    <p:set>
                                      <p:cBhvr>
                                        <p:cTn id="10" dur="1" fill="hold">
                                          <p:stCondLst>
                                            <p:cond delay="0"/>
                                          </p:stCondLst>
                                        </p:cTn>
                                        <p:tgtEl>
                                          <p:spTgt spid="15366"/>
                                        </p:tgtEl>
                                        <p:attrNameLst>
                                          <p:attrName>style.visibility</p:attrName>
                                        </p:attrNameLst>
                                      </p:cBhvr>
                                      <p:to>
                                        <p:strVal val="visible"/>
                                      </p:to>
                                    </p:set>
                                    <p:anim calcmode="lin" valueType="num">
                                      <p:cBhvr>
                                        <p:cTn id="11" dur="500" fill="hold"/>
                                        <p:tgtEl>
                                          <p:spTgt spid="15366"/>
                                        </p:tgtEl>
                                        <p:attrNameLst>
                                          <p:attrName>ppt_x</p:attrName>
                                        </p:attrNameLst>
                                      </p:cBhvr>
                                      <p:tavLst>
                                        <p:tav tm="0">
                                          <p:val>
                                            <p:strVal val="#ppt_x"/>
                                          </p:val>
                                        </p:tav>
                                        <p:tav tm="100000">
                                          <p:val>
                                            <p:strVal val="#ppt_x"/>
                                          </p:val>
                                        </p:tav>
                                      </p:tavLst>
                                    </p:anim>
                                    <p:anim calcmode="lin" valueType="num">
                                      <p:cBhvr>
                                        <p:cTn id="12" dur="500" fill="hold"/>
                                        <p:tgtEl>
                                          <p:spTgt spid="15366"/>
                                        </p:tgtEl>
                                        <p:attrNameLst>
                                          <p:attrName>ppt_y</p:attrName>
                                        </p:attrNameLst>
                                      </p:cBhvr>
                                      <p:tavLst>
                                        <p:tav tm="0">
                                          <p:val>
                                            <p:strVal val="#ppt_y+#ppt_h/2"/>
                                          </p:val>
                                        </p:tav>
                                        <p:tav tm="100000">
                                          <p:val>
                                            <p:strVal val="#ppt_y"/>
                                          </p:val>
                                        </p:tav>
                                      </p:tavLst>
                                    </p:anim>
                                    <p:anim calcmode="lin" valueType="num">
                                      <p:cBhvr>
                                        <p:cTn id="13" dur="500" fill="hold"/>
                                        <p:tgtEl>
                                          <p:spTgt spid="15366"/>
                                        </p:tgtEl>
                                        <p:attrNameLst>
                                          <p:attrName>ppt_w</p:attrName>
                                        </p:attrNameLst>
                                      </p:cBhvr>
                                      <p:tavLst>
                                        <p:tav tm="0">
                                          <p:val>
                                            <p:strVal val="#ppt_w"/>
                                          </p:val>
                                        </p:tav>
                                        <p:tav tm="100000">
                                          <p:val>
                                            <p:strVal val="#ppt_w"/>
                                          </p:val>
                                        </p:tav>
                                      </p:tavLst>
                                    </p:anim>
                                    <p:anim calcmode="lin" valueType="num">
                                      <p:cBhvr>
                                        <p:cTn id="14" dur="500" fill="hold"/>
                                        <p:tgtEl>
                                          <p:spTgt spid="1536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5365">
                                            <p:txEl>
                                              <p:pRg st="0" end="0"/>
                                            </p:txEl>
                                          </p:spTgt>
                                        </p:tgtEl>
                                        <p:attrNameLst>
                                          <p:attrName>style.visibility</p:attrName>
                                        </p:attrNameLst>
                                      </p:cBhvr>
                                      <p:to>
                                        <p:strVal val="visible"/>
                                      </p:to>
                                    </p:set>
                                    <p:animEffect transition="in" filter="wipe(left)">
                                      <p:cBhvr>
                                        <p:cTn id="19" dur="500"/>
                                        <p:tgtEl>
                                          <p:spTgt spid="15365">
                                            <p:txEl>
                                              <p:pRg st="0" end="0"/>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5365">
                                            <p:txEl>
                                              <p:pRg st="1" end="1"/>
                                            </p:txEl>
                                          </p:spTgt>
                                        </p:tgtEl>
                                        <p:attrNameLst>
                                          <p:attrName>style.visibility</p:attrName>
                                        </p:attrNameLst>
                                      </p:cBhvr>
                                      <p:to>
                                        <p:strVal val="visible"/>
                                      </p:to>
                                    </p:set>
                                    <p:animEffect transition="in" filter="wipe(left)">
                                      <p:cBhvr>
                                        <p:cTn id="22" dur="500"/>
                                        <p:tgtEl>
                                          <p:spTgt spid="1536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5">
                                            <p:txEl>
                                              <p:pRg st="2" end="2"/>
                                            </p:txEl>
                                          </p:spTgt>
                                        </p:tgtEl>
                                        <p:attrNameLst>
                                          <p:attrName>style.visibility</p:attrName>
                                        </p:attrNameLst>
                                      </p:cBhvr>
                                      <p:to>
                                        <p:strVal val="visible"/>
                                      </p:to>
                                    </p:set>
                                    <p:animEffect transition="in" filter="wipe(left)">
                                      <p:cBhvr>
                                        <p:cTn id="27" dur="500"/>
                                        <p:tgtEl>
                                          <p:spTgt spid="15365">
                                            <p:txEl>
                                              <p:pRg st="2" end="2"/>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5365">
                                            <p:txEl>
                                              <p:pRg st="3" end="3"/>
                                            </p:txEl>
                                          </p:spTgt>
                                        </p:tgtEl>
                                        <p:attrNameLst>
                                          <p:attrName>style.visibility</p:attrName>
                                        </p:attrNameLst>
                                      </p:cBhvr>
                                      <p:to>
                                        <p:strVal val="visible"/>
                                      </p:to>
                                    </p:set>
                                    <p:animEffect transition="in" filter="wipe(left)">
                                      <p:cBhvr>
                                        <p:cTn id="30" dur="500"/>
                                        <p:tgtEl>
                                          <p:spTgt spid="15365">
                                            <p:txEl>
                                              <p:pRg st="3" end="3"/>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5365">
                                            <p:txEl>
                                              <p:pRg st="4" end="4"/>
                                            </p:txEl>
                                          </p:spTgt>
                                        </p:tgtEl>
                                        <p:attrNameLst>
                                          <p:attrName>style.visibility</p:attrName>
                                        </p:attrNameLst>
                                      </p:cBhvr>
                                      <p:to>
                                        <p:strVal val="visible"/>
                                      </p:to>
                                    </p:set>
                                    <p:animEffect transition="in" filter="wipe(left)">
                                      <p:cBhvr>
                                        <p:cTn id="33" dur="500"/>
                                        <p:tgtEl>
                                          <p:spTgt spid="153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uiExpand="1" build="p" autoUpdateAnimBg="0" advAuto="0"/>
      <p:bldP spid="1536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8" name="Slide Number Placeholder 5"/>
          <p:cNvSpPr>
            <a:spLocks noGrp="1"/>
          </p:cNvSpPr>
          <p:nvPr>
            <p:ph type="sldNum" sz="quarter" idx="12"/>
          </p:nvPr>
        </p:nvSpPr>
        <p:spPr/>
        <p:txBody>
          <a:bodyPr/>
          <a:lstStyle/>
          <a:p>
            <a:fld id="{6ADA8222-9075-4C92-A708-83678EB068E7}" type="slidenum">
              <a:rPr lang="en-US" altLang="en-US"/>
              <a:pPr/>
              <a:t>7</a:t>
            </a:fld>
            <a:endParaRPr lang="en-US" altLang="en-US"/>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648200"/>
            <a:ext cx="2565400" cy="1762125"/>
          </a:xfrm>
          <a:prstGeom prst="rect">
            <a:avLst/>
          </a:prstGeom>
          <a:noFill/>
          <a:extLst>
            <a:ext uri="{909E8E84-426E-40DD-AFC4-6F175D3DCCD1}">
              <a14:hiddenFill xmlns:a14="http://schemas.microsoft.com/office/drawing/2010/main">
                <a:solidFill>
                  <a:srgbClr val="FFFFFF"/>
                </a:solidFill>
              </a14:hiddenFill>
            </a:ext>
          </a:extLst>
        </p:spPr>
      </p:pic>
      <p:pic>
        <p:nvPicPr>
          <p:cNvPr id="163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181600"/>
            <a:ext cx="1879600" cy="1320800"/>
          </a:xfrm>
          <a:prstGeom prst="rect">
            <a:avLst/>
          </a:prstGeom>
          <a:noFill/>
          <a:extLst>
            <a:ext uri="{909E8E84-426E-40DD-AFC4-6F175D3DCCD1}">
              <a14:hiddenFill xmlns:a14="http://schemas.microsoft.com/office/drawing/2010/main">
                <a:solidFill>
                  <a:srgbClr val="FFFFFF"/>
                </a:solidFill>
              </a14:hiddenFill>
            </a:ext>
          </a:extLst>
        </p:spPr>
      </p:pic>
      <p:sp>
        <p:nvSpPr>
          <p:cNvPr id="16394" name="AutoShape 10"/>
          <p:cNvSpPr>
            <a:spLocks noGrp="1" noChangeArrowheads="1"/>
          </p:cNvSpPr>
          <p:nvPr>
            <p:ph type="title"/>
          </p:nvPr>
        </p:nvSpPr>
        <p:spPr/>
        <p:txBody>
          <a:bodyPr/>
          <a:lstStyle/>
          <a:p>
            <a:r>
              <a:rPr lang="en-US" altLang="en-US"/>
              <a:t>Simple Carbohydrates</a:t>
            </a:r>
          </a:p>
        </p:txBody>
      </p:sp>
      <p:sp>
        <p:nvSpPr>
          <p:cNvPr id="16395" name="Rectangle 11"/>
          <p:cNvSpPr>
            <a:spLocks noGrp="1" noChangeArrowheads="1"/>
          </p:cNvSpPr>
          <p:nvPr>
            <p:ph type="body" idx="1"/>
          </p:nvPr>
        </p:nvSpPr>
        <p:spPr>
          <a:xfrm>
            <a:off x="1371600" y="2362200"/>
            <a:ext cx="7159625" cy="2408238"/>
          </a:xfrm>
        </p:spPr>
        <p:txBody>
          <a:bodyPr/>
          <a:lstStyle/>
          <a:p>
            <a:r>
              <a:rPr lang="en-US" altLang="en-US" dirty="0"/>
              <a:t>Food Sources: </a:t>
            </a:r>
          </a:p>
          <a:p>
            <a:pPr lvl="1"/>
            <a:r>
              <a:rPr lang="en-US" altLang="en-US" dirty="0"/>
              <a:t>Fruits, juices, milk, and yogurt.</a:t>
            </a:r>
          </a:p>
          <a:p>
            <a:pPr lvl="1"/>
            <a:r>
              <a:rPr lang="en-US" altLang="en-US" dirty="0"/>
              <a:t>Candy, soda, and jelly.</a:t>
            </a:r>
          </a:p>
          <a:p>
            <a:pPr lvl="2"/>
            <a:r>
              <a:rPr lang="en-US" altLang="en-US" dirty="0"/>
              <a:t>These simple carbohydrates have a bad reputation because they are high in </a:t>
            </a:r>
            <a:r>
              <a:rPr lang="en-US" altLang="en-US" u="sng" dirty="0"/>
              <a:t>calories</a:t>
            </a:r>
            <a:r>
              <a:rPr lang="en-US" altLang="en-US" dirty="0"/>
              <a:t> and low in </a:t>
            </a:r>
            <a:r>
              <a:rPr lang="en-US" altLang="en-US" u="sng" dirty="0"/>
              <a:t>nutritional</a:t>
            </a:r>
            <a:r>
              <a:rPr lang="en-US" altLang="en-US" dirty="0"/>
              <a:t> value.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5">
                                            <p:txEl>
                                              <p:pRg st="0" end="0"/>
                                            </p:txEl>
                                          </p:spTgt>
                                        </p:tgtEl>
                                        <p:attrNameLst>
                                          <p:attrName>style.visibility</p:attrName>
                                        </p:attrNameLst>
                                      </p:cBhvr>
                                      <p:to>
                                        <p:strVal val="visible"/>
                                      </p:to>
                                    </p:set>
                                    <p:animEffect transition="in" filter="wipe(left)">
                                      <p:cBhvr>
                                        <p:cTn id="7" dur="500"/>
                                        <p:tgtEl>
                                          <p:spTgt spid="1639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395">
                                            <p:txEl>
                                              <p:pRg st="1" end="1"/>
                                            </p:txEl>
                                          </p:spTgt>
                                        </p:tgtEl>
                                        <p:attrNameLst>
                                          <p:attrName>style.visibility</p:attrName>
                                        </p:attrNameLst>
                                      </p:cBhvr>
                                      <p:to>
                                        <p:strVal val="visible"/>
                                      </p:to>
                                    </p:set>
                                    <p:animEffect transition="in" filter="wipe(left)">
                                      <p:cBhvr>
                                        <p:cTn id="10" dur="500"/>
                                        <p:tgtEl>
                                          <p:spTgt spid="1639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6395">
                                            <p:txEl>
                                              <p:pRg st="2" end="2"/>
                                            </p:txEl>
                                          </p:spTgt>
                                        </p:tgtEl>
                                        <p:attrNameLst>
                                          <p:attrName>style.visibility</p:attrName>
                                        </p:attrNameLst>
                                      </p:cBhvr>
                                      <p:to>
                                        <p:strVal val="visible"/>
                                      </p:to>
                                    </p:set>
                                    <p:animEffect transition="in" filter="wipe(left)">
                                      <p:cBhvr>
                                        <p:cTn id="15" dur="500"/>
                                        <p:tgtEl>
                                          <p:spTgt spid="1639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6395">
                                            <p:txEl>
                                              <p:pRg st="3" end="3"/>
                                            </p:txEl>
                                          </p:spTgt>
                                        </p:tgtEl>
                                        <p:attrNameLst>
                                          <p:attrName>style.visibility</p:attrName>
                                        </p:attrNameLst>
                                      </p:cBhvr>
                                      <p:to>
                                        <p:strVal val="visible"/>
                                      </p:to>
                                    </p:set>
                                    <p:animEffect transition="in" filter="wipe(left)">
                                      <p:cBhvr>
                                        <p:cTn id="18" dur="500"/>
                                        <p:tgtEl>
                                          <p:spTgt spid="16395">
                                            <p:txEl>
                                              <p:pRg st="3" end="3"/>
                                            </p:txEl>
                                          </p:spTgt>
                                        </p:tgtEl>
                                      </p:cBhvr>
                                    </p:animEffect>
                                  </p:childTnLst>
                                </p:cTn>
                              </p:par>
                            </p:childTnLst>
                          </p:cTn>
                        </p:par>
                        <p:par>
                          <p:cTn id="19" fill="hold">
                            <p:stCondLst>
                              <p:cond delay="500"/>
                            </p:stCondLst>
                            <p:childTnLst>
                              <p:par>
                                <p:cTn id="20" presetID="4" presetClass="entr" presetSubtype="32" fill="hold" nodeType="afterEffect">
                                  <p:stCondLst>
                                    <p:cond delay="0"/>
                                  </p:stCondLst>
                                  <p:childTnLst>
                                    <p:set>
                                      <p:cBhvr>
                                        <p:cTn id="21" dur="1" fill="hold">
                                          <p:stCondLst>
                                            <p:cond delay="0"/>
                                          </p:stCondLst>
                                        </p:cTn>
                                        <p:tgtEl>
                                          <p:spTgt spid="16389"/>
                                        </p:tgtEl>
                                        <p:attrNameLst>
                                          <p:attrName>style.visibility</p:attrName>
                                        </p:attrNameLst>
                                      </p:cBhvr>
                                      <p:to>
                                        <p:strVal val="visible"/>
                                      </p:to>
                                    </p:set>
                                    <p:animEffect transition="in" filter="box(out)">
                                      <p:cBhvr>
                                        <p:cTn id="22" dur="500"/>
                                        <p:tgtEl>
                                          <p:spTgt spid="16389"/>
                                        </p:tgtEl>
                                      </p:cBhvr>
                                    </p:animEffect>
                                  </p:childTnLst>
                                </p:cTn>
                              </p:par>
                            </p:childTnLst>
                          </p:cTn>
                        </p:par>
                        <p:par>
                          <p:cTn id="23" fill="hold">
                            <p:stCondLst>
                              <p:cond delay="1000"/>
                            </p:stCondLst>
                            <p:childTnLst>
                              <p:par>
                                <p:cTn id="24" presetID="12" presetClass="entr" presetSubtype="4" fill="hold" nodeType="afterEffect">
                                  <p:stCondLst>
                                    <p:cond delay="0"/>
                                  </p:stCondLst>
                                  <p:childTnLst>
                                    <p:set>
                                      <p:cBhvr>
                                        <p:cTn id="25" dur="1" fill="hold">
                                          <p:stCondLst>
                                            <p:cond delay="0"/>
                                          </p:stCondLst>
                                        </p:cTn>
                                        <p:tgtEl>
                                          <p:spTgt spid="16388"/>
                                        </p:tgtEl>
                                        <p:attrNameLst>
                                          <p:attrName>style.visibility</p:attrName>
                                        </p:attrNameLst>
                                      </p:cBhvr>
                                      <p:to>
                                        <p:strVal val="visible"/>
                                      </p:to>
                                    </p:set>
                                    <p:animEffect transition="in" filter="slide(fromBottom)">
                                      <p:cBhvr>
                                        <p:cTn id="26"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5" grpId="0" uiExpand="1"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C6FA6081-71EE-49B2-912E-A3A2E1E5BB85}" type="slidenum">
              <a:rPr lang="en-US" altLang="en-US"/>
              <a:pPr/>
              <a:t>8</a:t>
            </a:fld>
            <a:endParaRPr lang="en-US" altLang="en-US"/>
          </a:p>
        </p:txBody>
      </p:sp>
      <p:pic>
        <p:nvPicPr>
          <p:cNvPr id="174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685800"/>
            <a:ext cx="1349375" cy="3276600"/>
          </a:xfrm>
          <a:prstGeom prst="rect">
            <a:avLst/>
          </a:prstGeom>
          <a:noFill/>
          <a:extLst>
            <a:ext uri="{909E8E84-426E-40DD-AFC4-6F175D3DCCD1}">
              <a14:hiddenFill xmlns:a14="http://schemas.microsoft.com/office/drawing/2010/main">
                <a:solidFill>
                  <a:srgbClr val="FFFFFF"/>
                </a:solidFill>
              </a14:hiddenFill>
            </a:ext>
          </a:extLst>
        </p:spPr>
      </p:pic>
      <p:sp>
        <p:nvSpPr>
          <p:cNvPr id="17416" name="AutoShape 8"/>
          <p:cNvSpPr>
            <a:spLocks noGrp="1" noChangeArrowheads="1"/>
          </p:cNvSpPr>
          <p:nvPr>
            <p:ph type="title"/>
          </p:nvPr>
        </p:nvSpPr>
        <p:spPr>
          <a:xfrm>
            <a:off x="1295400" y="914400"/>
            <a:ext cx="6934200" cy="1066800"/>
          </a:xfrm>
        </p:spPr>
        <p:txBody>
          <a:bodyPr/>
          <a:lstStyle/>
          <a:p>
            <a:pPr>
              <a:lnSpc>
                <a:spcPct val="80000"/>
              </a:lnSpc>
            </a:pPr>
            <a:r>
              <a:rPr lang="en-US" altLang="en-US" sz="3000"/>
              <a:t>Starches or </a:t>
            </a:r>
            <a:br>
              <a:rPr lang="en-US" altLang="en-US" sz="3000"/>
            </a:br>
            <a:r>
              <a:rPr lang="en-US" altLang="en-US" sz="3000"/>
              <a:t>Complex Carbohydrates</a:t>
            </a:r>
            <a:endParaRPr lang="en-US" altLang="en-US"/>
          </a:p>
        </p:txBody>
      </p:sp>
      <p:sp>
        <p:nvSpPr>
          <p:cNvPr id="17417" name="Rectangle 9"/>
          <p:cNvSpPr>
            <a:spLocks noGrp="1" noChangeArrowheads="1"/>
          </p:cNvSpPr>
          <p:nvPr>
            <p:ph type="body" idx="1"/>
          </p:nvPr>
        </p:nvSpPr>
        <p:spPr>
          <a:xfrm>
            <a:off x="1371600" y="2362200"/>
            <a:ext cx="7159625" cy="3597908"/>
          </a:xfrm>
        </p:spPr>
        <p:txBody>
          <a:bodyPr/>
          <a:lstStyle/>
          <a:p>
            <a:r>
              <a:rPr lang="en-US" altLang="en-US" dirty="0"/>
              <a:t>Food Sources: </a:t>
            </a:r>
          </a:p>
          <a:p>
            <a:pPr lvl="1"/>
            <a:r>
              <a:rPr lang="en-US" altLang="en-US" dirty="0"/>
              <a:t>Whole grain breads and cereals, </a:t>
            </a:r>
            <a:br>
              <a:rPr lang="en-US" altLang="en-US" dirty="0"/>
            </a:br>
            <a:r>
              <a:rPr lang="en-US" altLang="en-US" dirty="0"/>
              <a:t>pasta, vegetables, rice, tortilla </a:t>
            </a:r>
            <a:br>
              <a:rPr lang="en-US" altLang="en-US" dirty="0"/>
            </a:br>
            <a:r>
              <a:rPr lang="en-US" altLang="en-US" dirty="0"/>
              <a:t>and legumes.</a:t>
            </a:r>
          </a:p>
          <a:p>
            <a:r>
              <a:rPr lang="en-US" altLang="en-US" dirty="0"/>
              <a:t>Function in the Body:</a:t>
            </a:r>
          </a:p>
          <a:p>
            <a:pPr lvl="1"/>
            <a:r>
              <a:rPr lang="en-US" altLang="en-US" dirty="0"/>
              <a:t>An excellent source of </a:t>
            </a:r>
            <a:r>
              <a:rPr lang="en-US" altLang="en-US" u="sng" dirty="0"/>
              <a:t>fuel </a:t>
            </a:r>
            <a:r>
              <a:rPr lang="en-US" altLang="en-US" dirty="0"/>
              <a:t>(energy) </a:t>
            </a:r>
            <a:br>
              <a:rPr lang="en-US" altLang="en-US" dirty="0"/>
            </a:br>
            <a:r>
              <a:rPr lang="en-US" altLang="en-US" dirty="0"/>
              <a:t>for the body.</a:t>
            </a:r>
          </a:p>
          <a:p>
            <a:pPr lvl="1"/>
            <a:r>
              <a:rPr lang="en-US" altLang="en-US" dirty="0"/>
              <a:t>Rich in </a:t>
            </a:r>
            <a:r>
              <a:rPr lang="en-US" altLang="en-US" u="sng" dirty="0"/>
              <a:t>vitamins</a:t>
            </a:r>
            <a:r>
              <a:rPr lang="en-US" altLang="en-US" dirty="0"/>
              <a:t>, </a:t>
            </a:r>
            <a:r>
              <a:rPr lang="en-US" altLang="en-US" u="sng" dirty="0" smtClean="0"/>
              <a:t>minerals</a:t>
            </a:r>
            <a:r>
              <a:rPr lang="en-US" altLang="en-US" dirty="0" smtClean="0"/>
              <a:t>, </a:t>
            </a:r>
            <a:r>
              <a:rPr lang="en-US" altLang="en-US" dirty="0"/>
              <a:t>and </a:t>
            </a:r>
            <a:r>
              <a:rPr lang="en-US" altLang="en-US" u="sng" dirty="0" err="1" smtClean="0"/>
              <a:t>fibre</a:t>
            </a:r>
            <a:r>
              <a:rPr lang="en-US" altLang="en-US" dirty="0" smtClean="0"/>
              <a:t>.</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nodeType="afterEffect">
                                  <p:stCondLst>
                                    <p:cond delay="0"/>
                                  </p:stCondLst>
                                  <p:childTnLst>
                                    <p:set>
                                      <p:cBhvr>
                                        <p:cTn id="6" dur="1" fill="hold">
                                          <p:stCondLst>
                                            <p:cond delay="0"/>
                                          </p:stCondLst>
                                        </p:cTn>
                                        <p:tgtEl>
                                          <p:spTgt spid="17414"/>
                                        </p:tgtEl>
                                        <p:attrNameLst>
                                          <p:attrName>style.visibility</p:attrName>
                                        </p:attrNameLst>
                                      </p:cBhvr>
                                      <p:to>
                                        <p:strVal val="visible"/>
                                      </p:to>
                                    </p:set>
                                    <p:anim calcmode="lin" valueType="num">
                                      <p:cBhvr>
                                        <p:cTn id="7" dur="500" fill="hold"/>
                                        <p:tgtEl>
                                          <p:spTgt spid="17414"/>
                                        </p:tgtEl>
                                        <p:attrNameLst>
                                          <p:attrName>ppt_x</p:attrName>
                                        </p:attrNameLst>
                                      </p:cBhvr>
                                      <p:tavLst>
                                        <p:tav tm="0">
                                          <p:val>
                                            <p:strVal val="#ppt_x"/>
                                          </p:val>
                                        </p:tav>
                                        <p:tav tm="100000">
                                          <p:val>
                                            <p:strVal val="#ppt_x"/>
                                          </p:val>
                                        </p:tav>
                                      </p:tavLst>
                                    </p:anim>
                                    <p:anim calcmode="lin" valueType="num">
                                      <p:cBhvr>
                                        <p:cTn id="8" dur="500" fill="hold"/>
                                        <p:tgtEl>
                                          <p:spTgt spid="17414"/>
                                        </p:tgtEl>
                                        <p:attrNameLst>
                                          <p:attrName>ppt_y</p:attrName>
                                        </p:attrNameLst>
                                      </p:cBhvr>
                                      <p:tavLst>
                                        <p:tav tm="0">
                                          <p:val>
                                            <p:strVal val="#ppt_y+#ppt_h/2"/>
                                          </p:val>
                                        </p:tav>
                                        <p:tav tm="100000">
                                          <p:val>
                                            <p:strVal val="#ppt_y"/>
                                          </p:val>
                                        </p:tav>
                                      </p:tavLst>
                                    </p:anim>
                                    <p:anim calcmode="lin" valueType="num">
                                      <p:cBhvr>
                                        <p:cTn id="9" dur="500" fill="hold"/>
                                        <p:tgtEl>
                                          <p:spTgt spid="17414"/>
                                        </p:tgtEl>
                                        <p:attrNameLst>
                                          <p:attrName>ppt_w</p:attrName>
                                        </p:attrNameLst>
                                      </p:cBhvr>
                                      <p:tavLst>
                                        <p:tav tm="0">
                                          <p:val>
                                            <p:strVal val="#ppt_w"/>
                                          </p:val>
                                        </p:tav>
                                        <p:tav tm="100000">
                                          <p:val>
                                            <p:strVal val="#ppt_w"/>
                                          </p:val>
                                        </p:tav>
                                      </p:tavLst>
                                    </p:anim>
                                    <p:anim calcmode="lin" valueType="num">
                                      <p:cBhvr>
                                        <p:cTn id="10" dur="500" fill="hold"/>
                                        <p:tgtEl>
                                          <p:spTgt spid="17414"/>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7417">
                                            <p:txEl>
                                              <p:pRg st="0" end="0"/>
                                            </p:txEl>
                                          </p:spTgt>
                                        </p:tgtEl>
                                        <p:attrNameLst>
                                          <p:attrName>style.visibility</p:attrName>
                                        </p:attrNameLst>
                                      </p:cBhvr>
                                      <p:to>
                                        <p:strVal val="visible"/>
                                      </p:to>
                                    </p:set>
                                    <p:animEffect transition="in" filter="wipe(left)">
                                      <p:cBhvr>
                                        <p:cTn id="15" dur="500"/>
                                        <p:tgtEl>
                                          <p:spTgt spid="17417">
                                            <p:txEl>
                                              <p:pRg st="0" end="0"/>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7417">
                                            <p:txEl>
                                              <p:pRg st="1" end="1"/>
                                            </p:txEl>
                                          </p:spTgt>
                                        </p:tgtEl>
                                        <p:attrNameLst>
                                          <p:attrName>style.visibility</p:attrName>
                                        </p:attrNameLst>
                                      </p:cBhvr>
                                      <p:to>
                                        <p:strVal val="visible"/>
                                      </p:to>
                                    </p:set>
                                    <p:animEffect transition="in" filter="wipe(left)">
                                      <p:cBhvr>
                                        <p:cTn id="18" dur="500"/>
                                        <p:tgtEl>
                                          <p:spTgt spid="1741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7417">
                                            <p:txEl>
                                              <p:pRg st="2" end="2"/>
                                            </p:txEl>
                                          </p:spTgt>
                                        </p:tgtEl>
                                        <p:attrNameLst>
                                          <p:attrName>style.visibility</p:attrName>
                                        </p:attrNameLst>
                                      </p:cBhvr>
                                      <p:to>
                                        <p:strVal val="visible"/>
                                      </p:to>
                                    </p:set>
                                    <p:animEffect transition="in" filter="wipe(left)">
                                      <p:cBhvr>
                                        <p:cTn id="23" dur="500"/>
                                        <p:tgtEl>
                                          <p:spTgt spid="17417">
                                            <p:txEl>
                                              <p:pRg st="2" end="2"/>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7417">
                                            <p:txEl>
                                              <p:pRg st="3" end="3"/>
                                            </p:txEl>
                                          </p:spTgt>
                                        </p:tgtEl>
                                        <p:attrNameLst>
                                          <p:attrName>style.visibility</p:attrName>
                                        </p:attrNameLst>
                                      </p:cBhvr>
                                      <p:to>
                                        <p:strVal val="visible"/>
                                      </p:to>
                                    </p:set>
                                    <p:animEffect transition="in" filter="wipe(left)">
                                      <p:cBhvr>
                                        <p:cTn id="26" dur="500"/>
                                        <p:tgtEl>
                                          <p:spTgt spid="17417">
                                            <p:txEl>
                                              <p:pRg st="3" end="3"/>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7417">
                                            <p:txEl>
                                              <p:pRg st="4" end="4"/>
                                            </p:txEl>
                                          </p:spTgt>
                                        </p:tgtEl>
                                        <p:attrNameLst>
                                          <p:attrName>style.visibility</p:attrName>
                                        </p:attrNameLst>
                                      </p:cBhvr>
                                      <p:to>
                                        <p:strVal val="visible"/>
                                      </p:to>
                                    </p:set>
                                    <p:animEffect transition="in" filter="wipe(left)">
                                      <p:cBhvr>
                                        <p:cTn id="29" dur="500"/>
                                        <p:tgtEl>
                                          <p:spTgt spid="174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 grpId="0" uiExpand="1"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©2002 Learning Zone Express</a:t>
            </a:r>
            <a:endParaRPr lang="en-US" altLang="en-US">
              <a:solidFill>
                <a:schemeClr val="tx1"/>
              </a:solidFill>
            </a:endParaRPr>
          </a:p>
        </p:txBody>
      </p:sp>
      <p:sp>
        <p:nvSpPr>
          <p:cNvPr id="7" name="Slide Number Placeholder 5"/>
          <p:cNvSpPr>
            <a:spLocks noGrp="1"/>
          </p:cNvSpPr>
          <p:nvPr>
            <p:ph type="sldNum" sz="quarter" idx="12"/>
          </p:nvPr>
        </p:nvSpPr>
        <p:spPr/>
        <p:txBody>
          <a:bodyPr/>
          <a:lstStyle/>
          <a:p>
            <a:fld id="{C4FBDB2E-FA12-4ED0-8F5F-8B1FCA06201D}" type="slidenum">
              <a:rPr lang="en-US" altLang="en-US"/>
              <a:pPr/>
              <a:t>9</a:t>
            </a:fld>
            <a:endParaRPr lang="en-US" altLang="en-US"/>
          </a:p>
        </p:txBody>
      </p:sp>
      <p:sp>
        <p:nvSpPr>
          <p:cNvPr id="18436" name="AutoShape 4"/>
          <p:cNvSpPr>
            <a:spLocks noGrp="1" noChangeArrowheads="1"/>
          </p:cNvSpPr>
          <p:nvPr>
            <p:ph type="title"/>
          </p:nvPr>
        </p:nvSpPr>
        <p:spPr/>
        <p:txBody>
          <a:bodyPr/>
          <a:lstStyle/>
          <a:p>
            <a:r>
              <a:rPr lang="en-US" altLang="en-US" dirty="0" err="1" smtClean="0"/>
              <a:t>Fibre</a:t>
            </a:r>
            <a:endParaRPr lang="en-US" altLang="en-US" dirty="0"/>
          </a:p>
        </p:txBody>
      </p:sp>
      <p:sp>
        <p:nvSpPr>
          <p:cNvPr id="18437" name="Rectangle 5"/>
          <p:cNvSpPr>
            <a:spLocks noGrp="1" noChangeArrowheads="1"/>
          </p:cNvSpPr>
          <p:nvPr>
            <p:ph type="body" idx="1"/>
          </p:nvPr>
        </p:nvSpPr>
        <p:spPr>
          <a:xfrm>
            <a:off x="1371600" y="2362200"/>
            <a:ext cx="7162800" cy="4187825"/>
          </a:xfrm>
          <a:noFill/>
          <a:ln/>
        </p:spPr>
        <p:txBody>
          <a:bodyPr/>
          <a:lstStyle/>
          <a:p>
            <a:pPr>
              <a:lnSpc>
                <a:spcPct val="90000"/>
              </a:lnSpc>
            </a:pPr>
            <a:r>
              <a:rPr lang="en-US" altLang="en-US" sz="2000" dirty="0">
                <a:latin typeface="Times" pitchFamily="18" charset="0"/>
              </a:rPr>
              <a:t>Fiber is </a:t>
            </a:r>
            <a:r>
              <a:rPr lang="en-US" altLang="en-US" sz="2000" i="1" u="sng" dirty="0">
                <a:latin typeface="Times" pitchFamily="18" charset="0"/>
              </a:rPr>
              <a:t>the plant material that doesn’t </a:t>
            </a:r>
            <a:br>
              <a:rPr lang="en-US" altLang="en-US" sz="2000" i="1" u="sng" dirty="0">
                <a:latin typeface="Times" pitchFamily="18" charset="0"/>
              </a:rPr>
            </a:br>
            <a:r>
              <a:rPr lang="en-US" altLang="en-US" sz="2000" i="1" u="sng" dirty="0">
                <a:latin typeface="Times" pitchFamily="18" charset="0"/>
              </a:rPr>
              <a:t>break down when you digest food.</a:t>
            </a:r>
            <a:r>
              <a:rPr lang="en-US" altLang="en-US" sz="2400" dirty="0">
                <a:latin typeface="Times" pitchFamily="18" charset="0"/>
              </a:rPr>
              <a:t> </a:t>
            </a:r>
            <a:r>
              <a:rPr lang="en-US" altLang="en-US" sz="2000" dirty="0">
                <a:latin typeface="Times" pitchFamily="18" charset="0"/>
              </a:rPr>
              <a:t>Many, </a:t>
            </a:r>
            <a:br>
              <a:rPr lang="en-US" altLang="en-US" sz="2000" dirty="0">
                <a:latin typeface="Times" pitchFamily="18" charset="0"/>
              </a:rPr>
            </a:br>
            <a:r>
              <a:rPr lang="en-US" altLang="en-US" sz="2000" dirty="0">
                <a:latin typeface="Times" pitchFamily="18" charset="0"/>
              </a:rPr>
              <a:t>but not all, complex carbohydrates contain fiber.</a:t>
            </a:r>
            <a:r>
              <a:rPr lang="en-US" altLang="en-US" sz="2000" dirty="0"/>
              <a:t>  </a:t>
            </a:r>
            <a:endParaRPr lang="en-US" altLang="en-US" sz="2400" dirty="0"/>
          </a:p>
          <a:p>
            <a:pPr>
              <a:lnSpc>
                <a:spcPct val="90000"/>
              </a:lnSpc>
            </a:pPr>
            <a:r>
              <a:rPr lang="en-US" altLang="en-US" sz="2400" dirty="0"/>
              <a:t>Food Sources: </a:t>
            </a:r>
          </a:p>
          <a:p>
            <a:pPr lvl="1">
              <a:lnSpc>
                <a:spcPct val="90000"/>
              </a:lnSpc>
            </a:pPr>
            <a:r>
              <a:rPr lang="en-US" altLang="en-US" sz="2000" dirty="0"/>
              <a:t>Oatmeal, fruits, vegetables, whole grains and legumes.</a:t>
            </a:r>
          </a:p>
          <a:p>
            <a:pPr>
              <a:lnSpc>
                <a:spcPct val="90000"/>
              </a:lnSpc>
            </a:pPr>
            <a:r>
              <a:rPr lang="en-US" altLang="en-US" sz="2400" dirty="0"/>
              <a:t>Function in the Body:</a:t>
            </a:r>
          </a:p>
          <a:p>
            <a:pPr lvl="1">
              <a:lnSpc>
                <a:spcPct val="90000"/>
              </a:lnSpc>
            </a:pPr>
            <a:r>
              <a:rPr lang="en-US" altLang="en-US" sz="2000" dirty="0"/>
              <a:t>Aids in </a:t>
            </a:r>
            <a:r>
              <a:rPr lang="en-US" altLang="en-US" sz="2000" u="sng" dirty="0"/>
              <a:t>digestion</a:t>
            </a:r>
            <a:r>
              <a:rPr lang="en-US" altLang="en-US" sz="2000" dirty="0"/>
              <a:t>.</a:t>
            </a:r>
          </a:p>
          <a:p>
            <a:pPr lvl="1">
              <a:lnSpc>
                <a:spcPct val="90000"/>
              </a:lnSpc>
            </a:pPr>
            <a:r>
              <a:rPr lang="en-US" altLang="en-US" sz="2000" dirty="0"/>
              <a:t>May reduce the risk of developing some diseases like </a:t>
            </a:r>
            <a:r>
              <a:rPr lang="en-US" altLang="en-US" sz="2000" u="sng" dirty="0"/>
              <a:t>heart disease</a:t>
            </a:r>
            <a:r>
              <a:rPr lang="en-US" altLang="en-US" sz="2000" dirty="0"/>
              <a:t>, diabetes and </a:t>
            </a:r>
            <a:r>
              <a:rPr lang="en-US" altLang="en-US" sz="2000" u="sng" dirty="0"/>
              <a:t>obesity</a:t>
            </a:r>
            <a:r>
              <a:rPr lang="en-US" altLang="en-US" sz="2000" dirty="0"/>
              <a:t>, and certain types of </a:t>
            </a:r>
            <a:r>
              <a:rPr lang="en-US" altLang="en-US" sz="2000" u="sng" dirty="0"/>
              <a:t>cancer</a:t>
            </a:r>
            <a:r>
              <a:rPr lang="en-US" altLang="en-US" sz="2000" dirty="0"/>
              <a:t>.</a:t>
            </a:r>
          </a:p>
          <a:p>
            <a:pPr lvl="1">
              <a:lnSpc>
                <a:spcPct val="90000"/>
              </a:lnSpc>
            </a:pPr>
            <a:r>
              <a:rPr lang="en-US" altLang="en-US" sz="2000" dirty="0"/>
              <a:t>Helps </a:t>
            </a:r>
            <a:r>
              <a:rPr lang="en-US" altLang="en-US" sz="2000" u="sng" dirty="0"/>
              <a:t>promote</a:t>
            </a:r>
            <a:r>
              <a:rPr lang="en-US" altLang="en-US" sz="2000" dirty="0"/>
              <a:t> regularity. </a:t>
            </a:r>
          </a:p>
          <a:p>
            <a:pPr lvl="1">
              <a:lnSpc>
                <a:spcPct val="90000"/>
              </a:lnSpc>
            </a:pPr>
            <a:endParaRPr lang="en-US" altLang="en-US" sz="2000" dirty="0"/>
          </a:p>
        </p:txBody>
      </p:sp>
      <p:pic>
        <p:nvPicPr>
          <p:cNvPr id="184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04800"/>
            <a:ext cx="1755775"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0"/>
                                  </p:stCondLst>
                                  <p:childTnLst>
                                    <p:set>
                                      <p:cBhvr>
                                        <p:cTn id="6" dur="1" fill="hold">
                                          <p:stCondLst>
                                            <p:cond delay="0"/>
                                          </p:stCondLst>
                                        </p:cTn>
                                        <p:tgtEl>
                                          <p:spTgt spid="18438"/>
                                        </p:tgtEl>
                                        <p:attrNameLst>
                                          <p:attrName>style.visibility</p:attrName>
                                        </p:attrNameLst>
                                      </p:cBhvr>
                                      <p:to>
                                        <p:strVal val="visible"/>
                                      </p:to>
                                    </p:set>
                                    <p:anim calcmode="lin" valueType="num">
                                      <p:cBhvr>
                                        <p:cTn id="7" dur="500" fill="hold"/>
                                        <p:tgtEl>
                                          <p:spTgt spid="18438"/>
                                        </p:tgtEl>
                                        <p:attrNameLst>
                                          <p:attrName>ppt_w</p:attrName>
                                        </p:attrNameLst>
                                      </p:cBhvr>
                                      <p:tavLst>
                                        <p:tav tm="0">
                                          <p:val>
                                            <p:strVal val="2/3*#ppt_w"/>
                                          </p:val>
                                        </p:tav>
                                        <p:tav tm="100000">
                                          <p:val>
                                            <p:strVal val="#ppt_w"/>
                                          </p:val>
                                        </p:tav>
                                      </p:tavLst>
                                    </p:anim>
                                    <p:anim calcmode="lin" valueType="num">
                                      <p:cBhvr>
                                        <p:cTn id="8" dur="500" fill="hold"/>
                                        <p:tgtEl>
                                          <p:spTgt spid="18438"/>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8437">
                                            <p:txEl>
                                              <p:pRg st="0" end="0"/>
                                            </p:txEl>
                                          </p:spTgt>
                                        </p:tgtEl>
                                        <p:attrNameLst>
                                          <p:attrName>style.visibility</p:attrName>
                                        </p:attrNameLst>
                                      </p:cBhvr>
                                      <p:to>
                                        <p:strVal val="visible"/>
                                      </p:to>
                                    </p:set>
                                    <p:animEffect transition="in" filter="wipe(left)">
                                      <p:cBhvr>
                                        <p:cTn id="13" dur="500"/>
                                        <p:tgtEl>
                                          <p:spTgt spid="1843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8437">
                                            <p:txEl>
                                              <p:pRg st="1" end="1"/>
                                            </p:txEl>
                                          </p:spTgt>
                                        </p:tgtEl>
                                        <p:attrNameLst>
                                          <p:attrName>style.visibility</p:attrName>
                                        </p:attrNameLst>
                                      </p:cBhvr>
                                      <p:to>
                                        <p:strVal val="visible"/>
                                      </p:to>
                                    </p:set>
                                    <p:animEffect transition="in" filter="wipe(left)">
                                      <p:cBhvr>
                                        <p:cTn id="18" dur="500"/>
                                        <p:tgtEl>
                                          <p:spTgt spid="18437">
                                            <p:txEl>
                                              <p:pRg st="1" end="1"/>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8437">
                                            <p:txEl>
                                              <p:pRg st="2" end="2"/>
                                            </p:txEl>
                                          </p:spTgt>
                                        </p:tgtEl>
                                        <p:attrNameLst>
                                          <p:attrName>style.visibility</p:attrName>
                                        </p:attrNameLst>
                                      </p:cBhvr>
                                      <p:to>
                                        <p:strVal val="visible"/>
                                      </p:to>
                                    </p:set>
                                    <p:animEffect transition="in" filter="wipe(left)">
                                      <p:cBhvr>
                                        <p:cTn id="21" dur="500"/>
                                        <p:tgtEl>
                                          <p:spTgt spid="1843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437">
                                            <p:txEl>
                                              <p:pRg st="3" end="3"/>
                                            </p:txEl>
                                          </p:spTgt>
                                        </p:tgtEl>
                                        <p:attrNameLst>
                                          <p:attrName>style.visibility</p:attrName>
                                        </p:attrNameLst>
                                      </p:cBhvr>
                                      <p:to>
                                        <p:strVal val="visible"/>
                                      </p:to>
                                    </p:set>
                                    <p:animEffect transition="in" filter="wipe(left)">
                                      <p:cBhvr>
                                        <p:cTn id="26" dur="500"/>
                                        <p:tgtEl>
                                          <p:spTgt spid="18437">
                                            <p:txEl>
                                              <p:pRg st="3" end="3"/>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8437">
                                            <p:txEl>
                                              <p:pRg st="4" end="4"/>
                                            </p:txEl>
                                          </p:spTgt>
                                        </p:tgtEl>
                                        <p:attrNameLst>
                                          <p:attrName>style.visibility</p:attrName>
                                        </p:attrNameLst>
                                      </p:cBhvr>
                                      <p:to>
                                        <p:strVal val="visible"/>
                                      </p:to>
                                    </p:set>
                                    <p:animEffect transition="in" filter="wipe(left)">
                                      <p:cBhvr>
                                        <p:cTn id="29" dur="500"/>
                                        <p:tgtEl>
                                          <p:spTgt spid="18437">
                                            <p:txEl>
                                              <p:pRg st="4" end="4"/>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8437">
                                            <p:txEl>
                                              <p:pRg st="5" end="5"/>
                                            </p:txEl>
                                          </p:spTgt>
                                        </p:tgtEl>
                                        <p:attrNameLst>
                                          <p:attrName>style.visibility</p:attrName>
                                        </p:attrNameLst>
                                      </p:cBhvr>
                                      <p:to>
                                        <p:strVal val="visible"/>
                                      </p:to>
                                    </p:set>
                                    <p:animEffect transition="in" filter="wipe(left)">
                                      <p:cBhvr>
                                        <p:cTn id="32" dur="500"/>
                                        <p:tgtEl>
                                          <p:spTgt spid="18437">
                                            <p:txEl>
                                              <p:pRg st="5" end="5"/>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8437">
                                            <p:txEl>
                                              <p:pRg st="6" end="6"/>
                                            </p:txEl>
                                          </p:spTgt>
                                        </p:tgtEl>
                                        <p:attrNameLst>
                                          <p:attrName>style.visibility</p:attrName>
                                        </p:attrNameLst>
                                      </p:cBhvr>
                                      <p:to>
                                        <p:strVal val="visible"/>
                                      </p:to>
                                    </p:set>
                                    <p:animEffect transition="in" filter="wipe(left)">
                                      <p:cBhvr>
                                        <p:cTn id="35" dur="500"/>
                                        <p:tgtEl>
                                          <p:spTgt spid="184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uiExpand="1" build="p" autoUpdateAnimBg="0" advAuto="0"/>
    </p:bld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1" i="0" u="none" strike="noStrike" cap="none" normalizeH="0" baseline="0" smtClean="0">
            <a:ln>
              <a:noFill/>
            </a:ln>
            <a:solidFill>
              <a:srgbClr val="FA4E1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1" i="0" u="none" strike="noStrike" cap="none" normalizeH="0" baseline="0" smtClean="0">
            <a:ln>
              <a:noFill/>
            </a:ln>
            <a:solidFill>
              <a:srgbClr val="FA4E19"/>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1986</TotalTime>
  <Words>2028</Words>
  <Application>Microsoft Office PowerPoint</Application>
  <PresentationFormat>On-screen Show (4:3)</PresentationFormat>
  <Paragraphs>295</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Black</vt:lpstr>
      <vt:lpstr>Times</vt:lpstr>
      <vt:lpstr>Times New Roman</vt:lpstr>
      <vt:lpstr>Wingdings</vt:lpstr>
      <vt:lpstr>Capsules</vt:lpstr>
      <vt:lpstr>PowerPoint Presentation</vt:lpstr>
      <vt:lpstr>Nutrients</vt:lpstr>
      <vt:lpstr>Balance is Key</vt:lpstr>
      <vt:lpstr>The 6 Essential Nutrients</vt:lpstr>
      <vt:lpstr>Water</vt:lpstr>
      <vt:lpstr>Carbohydrates</vt:lpstr>
      <vt:lpstr>Simple Carbohydrates</vt:lpstr>
      <vt:lpstr>Starches or  Complex Carbohydrates</vt:lpstr>
      <vt:lpstr>Fibre</vt:lpstr>
      <vt:lpstr>Proteins</vt:lpstr>
      <vt:lpstr>Amino Acids</vt:lpstr>
      <vt:lpstr>Fat      - The most concentrated form of food energy (calories).</vt:lpstr>
      <vt:lpstr>Types of Fat</vt:lpstr>
      <vt:lpstr>Cholesterol - A fat-like substance that is part of every cell of the body.</vt:lpstr>
      <vt:lpstr>Vitamins</vt:lpstr>
      <vt:lpstr>Fat/Water Soluble Vitamins</vt:lpstr>
      <vt:lpstr>Vitamin A</vt:lpstr>
      <vt:lpstr>Vitamin D</vt:lpstr>
      <vt:lpstr>Vitamin E</vt:lpstr>
      <vt:lpstr>Vitamin K</vt:lpstr>
      <vt:lpstr>Vitamin B-complex</vt:lpstr>
      <vt:lpstr>Vitamin C</vt:lpstr>
      <vt:lpstr>Minerals</vt:lpstr>
      <vt:lpstr>Minerals</vt:lpstr>
      <vt:lpstr>Calcium &amp; Phosphorus</vt:lpstr>
      <vt:lpstr>Iron</vt:lpstr>
      <vt:lpstr>Sodium</vt:lpstr>
      <vt:lpstr>Sodium</vt:lpstr>
      <vt:lpstr>Nutrient Deficiency</vt:lpstr>
      <vt:lpstr>Nutrient Basics Quiz</vt:lpstr>
      <vt:lpstr>You’re the Expert…</vt:lpstr>
      <vt:lpstr>Applying What You Know</vt:lpstr>
      <vt:lpstr>Exploring the Web</vt:lpstr>
    </vt:vector>
  </TitlesOfParts>
  <Company>©2002 Learning Zone Express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Nutrient Basics</dc:title>
  <dc:creator>Louanne Kaupa, RD, LN.</dc:creator>
  <dc:description>This presentation is protected under copyright law. Unauthorized reproduction or distribution of this presentation, or any portion of it, may result in severe civil and criminal penalties, and will be prosecuted to the maximum extent possible under law.</dc:description>
  <cp:lastModifiedBy>Windows User</cp:lastModifiedBy>
  <cp:revision>103</cp:revision>
  <cp:lastPrinted>2003-09-15T18:48:23Z</cp:lastPrinted>
  <dcterms:created xsi:type="dcterms:W3CDTF">2001-12-24T21:02:43Z</dcterms:created>
  <dcterms:modified xsi:type="dcterms:W3CDTF">2019-10-11T15:39:07Z</dcterms:modified>
</cp:coreProperties>
</file>